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89"/>
  </p:notesMasterIdLst>
  <p:sldIdLst>
    <p:sldId id="291" r:id="rId3"/>
    <p:sldId id="344" r:id="rId4"/>
    <p:sldId id="345" r:id="rId5"/>
    <p:sldId id="285" r:id="rId6"/>
    <p:sldId id="288" r:id="rId7"/>
    <p:sldId id="290" r:id="rId8"/>
    <p:sldId id="292" r:id="rId9"/>
    <p:sldId id="347" r:id="rId10"/>
    <p:sldId id="346" r:id="rId11"/>
    <p:sldId id="357" r:id="rId12"/>
    <p:sldId id="293" r:id="rId13"/>
    <p:sldId id="297" r:id="rId14"/>
    <p:sldId id="279" r:id="rId15"/>
    <p:sldId id="280" r:id="rId16"/>
    <p:sldId id="348" r:id="rId17"/>
    <p:sldId id="359" r:id="rId18"/>
    <p:sldId id="256" r:id="rId19"/>
    <p:sldId id="260" r:id="rId20"/>
    <p:sldId id="294" r:id="rId21"/>
    <p:sldId id="262" r:id="rId22"/>
    <p:sldId id="263" r:id="rId23"/>
    <p:sldId id="295" r:id="rId24"/>
    <p:sldId id="296" r:id="rId25"/>
    <p:sldId id="266" r:id="rId26"/>
    <p:sldId id="265" r:id="rId27"/>
    <p:sldId id="267" r:id="rId28"/>
    <p:sldId id="308" r:id="rId29"/>
    <p:sldId id="273" r:id="rId30"/>
    <p:sldId id="307" r:id="rId31"/>
    <p:sldId id="309" r:id="rId32"/>
    <p:sldId id="310" r:id="rId33"/>
    <p:sldId id="325" r:id="rId34"/>
    <p:sldId id="257" r:id="rId35"/>
    <p:sldId id="300" r:id="rId36"/>
    <p:sldId id="304" r:id="rId37"/>
    <p:sldId id="301" r:id="rId38"/>
    <p:sldId id="302" r:id="rId39"/>
    <p:sldId id="275" r:id="rId40"/>
    <p:sldId id="299" r:id="rId41"/>
    <p:sldId id="268" r:id="rId42"/>
    <p:sldId id="349" r:id="rId43"/>
    <p:sldId id="269" r:id="rId44"/>
    <p:sldId id="271" r:id="rId45"/>
    <p:sldId id="353" r:id="rId46"/>
    <p:sldId id="367" r:id="rId47"/>
    <p:sldId id="365" r:id="rId48"/>
    <p:sldId id="366" r:id="rId49"/>
    <p:sldId id="326" r:id="rId50"/>
    <p:sldId id="258" r:id="rId51"/>
    <p:sldId id="276" r:id="rId52"/>
    <p:sldId id="311" r:id="rId53"/>
    <p:sldId id="317" r:id="rId54"/>
    <p:sldId id="318" r:id="rId55"/>
    <p:sldId id="319" r:id="rId56"/>
    <p:sldId id="320" r:id="rId57"/>
    <p:sldId id="312" r:id="rId58"/>
    <p:sldId id="313" r:id="rId59"/>
    <p:sldId id="352" r:id="rId60"/>
    <p:sldId id="356" r:id="rId61"/>
    <p:sldId id="358" r:id="rId62"/>
    <p:sldId id="324" r:id="rId63"/>
    <p:sldId id="259" r:id="rId64"/>
    <p:sldId id="282" r:id="rId65"/>
    <p:sldId id="328" r:id="rId66"/>
    <p:sldId id="329" r:id="rId67"/>
    <p:sldId id="321" r:id="rId68"/>
    <p:sldId id="330" r:id="rId69"/>
    <p:sldId id="331" r:id="rId70"/>
    <p:sldId id="327" r:id="rId71"/>
    <p:sldId id="332" r:id="rId72"/>
    <p:sldId id="283" r:id="rId73"/>
    <p:sldId id="333" r:id="rId74"/>
    <p:sldId id="334" r:id="rId75"/>
    <p:sldId id="335" r:id="rId76"/>
    <p:sldId id="336" r:id="rId77"/>
    <p:sldId id="278" r:id="rId78"/>
    <p:sldId id="281" r:id="rId79"/>
    <p:sldId id="303" r:id="rId80"/>
    <p:sldId id="350" r:id="rId81"/>
    <p:sldId id="351" r:id="rId82"/>
    <p:sldId id="337" r:id="rId83"/>
    <p:sldId id="338" r:id="rId84"/>
    <p:sldId id="339" r:id="rId85"/>
    <p:sldId id="340" r:id="rId86"/>
    <p:sldId id="341" r:id="rId87"/>
    <p:sldId id="364" r:id="rId8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194" autoAdjust="0"/>
  </p:normalViewPr>
  <p:slideViewPr>
    <p:cSldViewPr snapToGrid="0">
      <p:cViewPr varScale="1">
        <p:scale>
          <a:sx n="92" d="100"/>
          <a:sy n="92" d="100"/>
        </p:scale>
        <p:origin x="19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0B88D-3B93-45E0-949F-CC4225782756}" type="datetimeFigureOut">
              <a:rPr lang="zh-CN" altLang="en-US" smtClean="0"/>
              <a:t>2023/12/26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01AB7-E61F-4E43-8BB6-51CD249E516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84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9BCD25-FE5A-4BF8-BD45-1A10E14CEB4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3264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550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2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291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88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區間决定了數的規模，需要加入複雜度複雜度的考量</a:t>
            </a:r>
            <a:endParaRPr lang="en-US" altLang="zh-CN" dirty="0"/>
          </a:p>
          <a:p>
            <a:r>
              <a:rPr lang="zh-CN" altLang="en-US" dirty="0"/>
              <a:t>規則：題目中給定的，注意讀題，條件不要看錯</a:t>
            </a:r>
            <a:endParaRPr lang="en-US" altLang="zh-CN" dirty="0"/>
          </a:p>
          <a:p>
            <a:r>
              <a:rPr lang="zh-CN" altLang="en-US" dirty="0"/>
              <a:t>邊界：一般都會有</a:t>
            </a:r>
            <a:r>
              <a:rPr lang="en-US" altLang="zh-CN" dirty="0"/>
              <a:t>case</a:t>
            </a:r>
            <a:r>
              <a:rPr lang="zh-CN" altLang="en-US" dirty="0"/>
              <a:t>涉及到，比如區間邊界、數規模較大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78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97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852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70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323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245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首先回顧一下我們的教學大綱。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2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604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296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108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182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128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443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041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6100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9910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1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這個</a:t>
            </a:r>
            <a:r>
              <a:rPr lang="en-US" altLang="zh-CN" dirty="0"/>
              <a:t>sort</a:t>
            </a:r>
            <a:r>
              <a:rPr lang="zh-CN" altLang="en-US" dirty="0"/>
              <a:t>實例是對</a:t>
            </a:r>
            <a:r>
              <a:rPr lang="en-US" altLang="zh-CN" dirty="0"/>
              <a:t>vector</a:t>
            </a:r>
            <a:r>
              <a:rPr lang="zh-CN" altLang="en-US" dirty="0"/>
              <a:t>做了一個排序，裏面裝的是一些</a:t>
            </a:r>
            <a:r>
              <a:rPr lang="en-US" altLang="zh-CN" dirty="0"/>
              <a:t>node</a:t>
            </a:r>
            <a:r>
              <a:rPr lang="zh-CN" altLang="en-US" dirty="0"/>
              <a:t>類型的元素。對</a:t>
            </a:r>
            <a:r>
              <a:rPr lang="en-US" altLang="zh-CN" dirty="0"/>
              <a:t>sort</a:t>
            </a:r>
            <a:r>
              <a:rPr lang="zh-CN" altLang="en-US" dirty="0"/>
              <a:t>進行升序和降序排列分別如下，</a:t>
            </a:r>
            <a:r>
              <a:rPr lang="en-US" altLang="zh-CN" dirty="0"/>
              <a:t>great</a:t>
            </a:r>
            <a:r>
              <a:rPr lang="zh-CN" altLang="en-US" dirty="0"/>
              <a:t>和</a:t>
            </a:r>
            <a:r>
              <a:rPr lang="en-US" altLang="zh-CN" dirty="0"/>
              <a:t>les</a:t>
            </a:r>
            <a:r>
              <a:rPr lang="zh-CN" altLang="en-US" dirty="0"/>
              <a:t>分別表示一種排序規則，因爲</a:t>
            </a:r>
            <a:r>
              <a:rPr lang="en-US" altLang="zh-CN" dirty="0"/>
              <a:t>node</a:t>
            </a:r>
            <a:r>
              <a:rPr lang="zh-CN" altLang="en-US" dirty="0"/>
              <a:t>是自己定義的，程序本身幷不知道它應該怎麽排，需要你定義好排序規則，就是用</a:t>
            </a:r>
            <a:r>
              <a:rPr lang="en-US" altLang="zh-CN" dirty="0"/>
              <a:t>node</a:t>
            </a:r>
            <a:r>
              <a:rPr lang="zh-CN" altLang="en-US" dirty="0"/>
              <a:t>裏的</a:t>
            </a:r>
            <a:r>
              <a:rPr lang="en-US" altLang="zh-CN" dirty="0" err="1"/>
              <a:t>val</a:t>
            </a:r>
            <a:r>
              <a:rPr lang="zh-CN" altLang="en-US" dirty="0"/>
              <a:t>來比較大小。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924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229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533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711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48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988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594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Dp+dfs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409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032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8667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2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可以分兩步走，第一步先把某種花色的所有牌都放到牌堆的頂部，這是鏈表的一個移動的操作。然後呢，假如說該花色有</a:t>
            </a:r>
            <a:r>
              <a:rPr lang="en-US" altLang="zh-CN" dirty="0"/>
              <a:t>5</a:t>
            </a:r>
            <a:r>
              <a:rPr lang="zh-CN" altLang="en-US" dirty="0"/>
              <a:t>個節點，那麽就把鏈表的前</a:t>
            </a:r>
            <a:r>
              <a:rPr lang="en-US" altLang="zh-CN" dirty="0"/>
              <a:t>5</a:t>
            </a:r>
            <a:r>
              <a:rPr lang="zh-CN" altLang="en-US" dirty="0"/>
              <a:t>個節點做下排序。那麽鏈表肯定是需要定義結構體，所以這裏就可以采用上面所說的</a:t>
            </a:r>
            <a:r>
              <a:rPr lang="en-US" altLang="zh-CN" dirty="0"/>
              <a:t>sort</a:t>
            </a:r>
            <a:r>
              <a:rPr lang="zh-CN" altLang="en-US" dirty="0"/>
              <a:t>函數。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688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26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94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定義一個學生結構體，結構體內部按照生日排序，然後相鄰的學生互相比較生日大小。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572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遍歷從</a:t>
            </a:r>
            <a:r>
              <a:rPr lang="en-US" altLang="zh-CN" dirty="0"/>
              <a:t>19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日到老師出差日，統計所有的討論時長。最後輸出最大的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908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遍歷就行了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291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024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r>
              <a:rPr lang="en-US" altLang="zh-CN" baseline="0" dirty="0"/>
              <a:t> prime[j] = 3;</a:t>
            </a:r>
          </a:p>
          <a:p>
            <a:r>
              <a:rPr lang="en-US" altLang="zh-CN" baseline="0" dirty="0" err="1"/>
              <a:t>i</a:t>
            </a:r>
            <a:r>
              <a:rPr lang="en-US" altLang="zh-CN" baseline="0" dirty="0"/>
              <a:t> = 2*2, b*primes[j] = 6;</a:t>
            </a:r>
          </a:p>
          <a:p>
            <a:r>
              <a:rPr lang="zh-CN" altLang="en-US" baseline="0" dirty="0"/>
              <a:t>所以</a:t>
            </a:r>
            <a:r>
              <a:rPr lang="en-US" altLang="zh-CN" baseline="0" dirty="0"/>
              <a:t>12</a:t>
            </a:r>
            <a:r>
              <a:rPr lang="zh-CN" altLang="en-US" baseline="0" dirty="0"/>
              <a:t>是在</a:t>
            </a:r>
            <a:r>
              <a:rPr lang="en-US" altLang="zh-CN" baseline="0" dirty="0" err="1"/>
              <a:t>i</a:t>
            </a:r>
            <a:r>
              <a:rPr lang="en-US" altLang="zh-CN" baseline="0" dirty="0"/>
              <a:t>=6</a:t>
            </a:r>
            <a:r>
              <a:rPr lang="zh-CN" altLang="en-US" baseline="0" dirty="0"/>
              <a:t>的時候删去的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01AB7-E61F-4E43-8BB6-51CD249E5161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126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4" y="244475"/>
            <a:ext cx="144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817565"/>
            <a:ext cx="7848600" cy="1697037"/>
          </a:xfrm>
        </p:spPr>
        <p:txBody>
          <a:bodyPr/>
          <a:lstStyle>
            <a:lvl1pPr>
              <a:defRPr sz="3000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5281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500"/>
            </a:lvl1pPr>
          </a:lstStyle>
          <a:p>
            <a:pPr lvl="0"/>
            <a:r>
              <a:rPr lang="en-US" altLang="zh-CN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492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44475"/>
            <a:ext cx="144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817563"/>
            <a:ext cx="7848600" cy="1697037"/>
          </a:xfrm>
        </p:spPr>
        <p:txBody>
          <a:bodyPr/>
          <a:lstStyle>
            <a:lvl1pPr>
              <a:defRPr sz="4000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5281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pPr lvl="0"/>
            <a:r>
              <a:rPr lang="en-US" altLang="zh-CN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235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defRPr>
            </a:lvl1pPr>
            <a:lvl2pPr>
              <a:defRPr sz="2800" b="1">
                <a:solidFill>
                  <a:srgbClr val="40458C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defRPr>
            </a:lvl3pPr>
            <a:lvl4pPr>
              <a:defRPr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99142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186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宋体" pitchFamily="2" charset="-122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4650" y="1141413"/>
            <a:ext cx="4117975" cy="5078412"/>
          </a:xfrm>
        </p:spPr>
        <p:txBody>
          <a:bodyPr/>
          <a:lstStyle>
            <a:lvl1pPr>
              <a:defRPr sz="2800" b="1"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latin typeface="楷体_GB2312" pitchFamily="49" charset="-122"/>
                <a:ea typeface="楷体_GB2312" pitchFamily="49" charset="-122"/>
              </a:defRPr>
            </a:lvl2pPr>
            <a:lvl3pPr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5025" y="1141413"/>
            <a:ext cx="4119563" cy="5078412"/>
          </a:xfrm>
        </p:spPr>
        <p:txBody>
          <a:bodyPr/>
          <a:lstStyle>
            <a:lvl1pPr>
              <a:defRPr sz="2800" b="1">
                <a:latin typeface="楷体_GB2312" pitchFamily="49" charset="-122"/>
                <a:ea typeface="楷体_GB2312" pitchFamily="49" charset="-122"/>
              </a:defRPr>
            </a:lvl1pPr>
            <a:lvl2pPr>
              <a:defRPr sz="2400">
                <a:latin typeface="楷体_GB2312" pitchFamily="49" charset="-122"/>
                <a:ea typeface="楷体_GB2312" pitchFamily="49" charset="-122"/>
              </a:defRPr>
            </a:lvl2pPr>
            <a:lvl3pPr>
              <a:defRPr sz="2000" b="1">
                <a:latin typeface="楷体_GB2312" pitchFamily="49" charset="-122"/>
                <a:ea typeface="楷体_GB2312" pitchFamily="49" charset="-122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92100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6067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819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楷体_GB2312" pitchFamily="49" charset="-122"/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 b="1">
                <a:latin typeface="楷体_GB2312" pitchFamily="49" charset="-122"/>
                <a:ea typeface="楷体_GB2312" pitchFamily="49" charset="-122"/>
              </a:defRPr>
            </a:lvl1pPr>
            <a:lvl2pPr>
              <a:defRPr sz="2800" b="1">
                <a:latin typeface="楷体_GB2312" pitchFamily="49" charset="-122"/>
                <a:ea typeface="楷体_GB2312" pitchFamily="49" charset="-122"/>
              </a:defRPr>
            </a:lvl2pPr>
            <a:lvl3pPr>
              <a:defRPr sz="2400" b="1">
                <a:latin typeface="楷体_GB2312" pitchFamily="49" charset="-122"/>
                <a:ea typeface="楷体_GB2312" pitchFamily="49" charset="-122"/>
              </a:defRPr>
            </a:lvl3pPr>
            <a:lvl4pPr>
              <a:defRPr sz="2000" b="1">
                <a:latin typeface="楷体_GB2312" pitchFamily="49" charset="-122"/>
                <a:ea typeface="楷体_GB2312" pitchFamily="49" charset="-122"/>
              </a:defRPr>
            </a:lvl4pPr>
            <a:lvl5pPr>
              <a:defRPr sz="2000" b="1">
                <a:latin typeface="楷体_GB2312" pitchFamily="49" charset="-122"/>
                <a:ea typeface="楷体_GB2312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962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7088" cy="6143625"/>
          </a:xfrm>
        </p:spPr>
        <p:txBody>
          <a:bodyPr vert="eaVert"/>
          <a:lstStyle>
            <a:lvl1pPr>
              <a:defRPr b="1">
                <a:latin typeface="楷体_GB2312" pitchFamily="49" charset="-122"/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4650" y="76200"/>
            <a:ext cx="6140450" cy="6143625"/>
          </a:xfrm>
        </p:spPr>
        <p:txBody>
          <a:bodyPr vert="eaVert"/>
          <a:lstStyle>
            <a:lvl1pPr>
              <a:defRPr b="1">
                <a:latin typeface="楷体_GB2312" pitchFamily="49" charset="-122"/>
                <a:ea typeface="楷体_GB2312" pitchFamily="49" charset="-122"/>
              </a:defRPr>
            </a:lvl1pPr>
            <a:lvl2pPr>
              <a:defRPr b="1">
                <a:latin typeface="楷体_GB2312" pitchFamily="49" charset="-122"/>
                <a:ea typeface="楷体_GB2312" pitchFamily="49" charset="-122"/>
              </a:defRPr>
            </a:lvl2pPr>
            <a:lvl3pPr>
              <a:defRPr b="1">
                <a:latin typeface="楷体_GB2312" pitchFamily="49" charset="-122"/>
                <a:ea typeface="楷体_GB2312" pitchFamily="49" charset="-122"/>
              </a:defRPr>
            </a:lvl3pPr>
            <a:lvl4pPr>
              <a:defRPr b="1">
                <a:latin typeface="楷体_GB2312" pitchFamily="49" charset="-122"/>
                <a:ea typeface="楷体_GB2312" pitchFamily="49" charset="-122"/>
              </a:defRPr>
            </a:lvl4pPr>
            <a:lvl5pPr>
              <a:defRPr b="1">
                <a:latin typeface="楷体_GB2312" pitchFamily="49" charset="-122"/>
                <a:ea typeface="楷体_GB2312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9696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82625" y="76200"/>
            <a:ext cx="7772400" cy="790575"/>
          </a:xfrm>
        </p:spPr>
        <p:txBody>
          <a:bodyPr/>
          <a:lstStyle>
            <a:lvl1pPr>
              <a:defRPr b="1"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90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defRPr>
            </a:lvl1pPr>
            <a:lvl2pPr>
              <a:defRPr sz="2100" b="1">
                <a:solidFill>
                  <a:srgbClr val="40458C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>
              <a:defRPr sz="15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defRPr>
            </a:lvl3pPr>
            <a:lvl4pPr>
              <a:defRPr sz="135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135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9765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247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宋体" pitchFamily="2" charset="-122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4651" y="1141413"/>
            <a:ext cx="4117975" cy="5078412"/>
          </a:xfrm>
        </p:spPr>
        <p:txBody>
          <a:bodyPr/>
          <a:lstStyle>
            <a:lvl1pPr>
              <a:defRPr sz="2100" b="1">
                <a:latin typeface="楷体_GB2312" pitchFamily="49" charset="-122"/>
                <a:ea typeface="楷体_GB2312" pitchFamily="49" charset="-122"/>
              </a:defRPr>
            </a:lvl1pPr>
            <a:lvl2pPr>
              <a:defRPr sz="1800" b="1">
                <a:latin typeface="楷体_GB2312" pitchFamily="49" charset="-122"/>
                <a:ea typeface="楷体_GB2312" pitchFamily="49" charset="-122"/>
              </a:defRPr>
            </a:lvl2pPr>
            <a:lvl3pPr>
              <a:defRPr sz="1500" b="1">
                <a:latin typeface="楷体_GB2312" pitchFamily="49" charset="-122"/>
                <a:ea typeface="楷体_GB2312" pitchFamily="49" charset="-122"/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5026" y="1141413"/>
            <a:ext cx="4119563" cy="5078412"/>
          </a:xfrm>
        </p:spPr>
        <p:txBody>
          <a:bodyPr/>
          <a:lstStyle>
            <a:lvl1pPr>
              <a:defRPr sz="2100" b="1">
                <a:latin typeface="楷体_GB2312" pitchFamily="49" charset="-122"/>
                <a:ea typeface="楷体_GB2312" pitchFamily="49" charset="-122"/>
              </a:defRPr>
            </a:lvl1pPr>
            <a:lvl2pPr>
              <a:defRPr sz="1800">
                <a:latin typeface="楷体_GB2312" pitchFamily="49" charset="-122"/>
                <a:ea typeface="楷体_GB2312" pitchFamily="49" charset="-122"/>
              </a:defRPr>
            </a:lvl2pPr>
            <a:lvl3pPr>
              <a:defRPr sz="1500" b="1">
                <a:latin typeface="楷体_GB2312" pitchFamily="49" charset="-122"/>
                <a:ea typeface="楷体_GB2312" pitchFamily="49" charset="-122"/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0094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304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03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>
                <a:latin typeface="楷体_GB2312" pitchFamily="49" charset="-122"/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 b="1">
                <a:latin typeface="楷体_GB2312" pitchFamily="49" charset="-122"/>
                <a:ea typeface="楷体_GB2312" pitchFamily="49" charset="-122"/>
              </a:defRPr>
            </a:lvl1pPr>
            <a:lvl2pPr>
              <a:defRPr sz="2100" b="1">
                <a:latin typeface="楷体_GB2312" pitchFamily="49" charset="-122"/>
                <a:ea typeface="楷体_GB2312" pitchFamily="49" charset="-122"/>
              </a:defRPr>
            </a:lvl2pPr>
            <a:lvl3pPr>
              <a:defRPr sz="1800" b="1">
                <a:latin typeface="楷体_GB2312" pitchFamily="49" charset="-122"/>
                <a:ea typeface="楷体_GB2312" pitchFamily="49" charset="-122"/>
              </a:defRPr>
            </a:lvl3pPr>
            <a:lvl4pPr>
              <a:defRPr sz="1500" b="1">
                <a:latin typeface="楷体_GB2312" pitchFamily="49" charset="-122"/>
                <a:ea typeface="楷体_GB2312" pitchFamily="49" charset="-122"/>
              </a:defRPr>
            </a:lvl4pPr>
            <a:lvl5pPr>
              <a:defRPr sz="1500" b="1">
                <a:latin typeface="楷体_GB2312" pitchFamily="49" charset="-122"/>
                <a:ea typeface="楷体_GB2312" pitchFamily="49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05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2"/>
            <a:ext cx="2097088" cy="6143625"/>
          </a:xfrm>
        </p:spPr>
        <p:txBody>
          <a:bodyPr vert="eaVert"/>
          <a:lstStyle>
            <a:lvl1pPr>
              <a:defRPr b="1">
                <a:latin typeface="楷体_GB2312" pitchFamily="49" charset="-122"/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4650" y="76202"/>
            <a:ext cx="6140450" cy="6143625"/>
          </a:xfrm>
        </p:spPr>
        <p:txBody>
          <a:bodyPr vert="eaVert"/>
          <a:lstStyle>
            <a:lvl1pPr>
              <a:defRPr b="1">
                <a:latin typeface="楷体_GB2312" pitchFamily="49" charset="-122"/>
                <a:ea typeface="楷体_GB2312" pitchFamily="49" charset="-122"/>
              </a:defRPr>
            </a:lvl1pPr>
            <a:lvl2pPr>
              <a:defRPr b="1">
                <a:latin typeface="楷体_GB2312" pitchFamily="49" charset="-122"/>
                <a:ea typeface="楷体_GB2312" pitchFamily="49" charset="-122"/>
              </a:defRPr>
            </a:lvl2pPr>
            <a:lvl3pPr>
              <a:defRPr b="1">
                <a:latin typeface="楷体_GB2312" pitchFamily="49" charset="-122"/>
                <a:ea typeface="楷体_GB2312" pitchFamily="49" charset="-122"/>
              </a:defRPr>
            </a:lvl3pPr>
            <a:lvl4pPr>
              <a:defRPr b="1">
                <a:latin typeface="楷体_GB2312" pitchFamily="49" charset="-122"/>
                <a:ea typeface="楷体_GB2312" pitchFamily="49" charset="-122"/>
              </a:defRPr>
            </a:lvl4pPr>
            <a:lvl5pPr>
              <a:defRPr b="1">
                <a:latin typeface="楷体_GB2312" pitchFamily="49" charset="-122"/>
                <a:ea typeface="楷体_GB2312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749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>
              <a:defRPr b="1"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82625" y="76202"/>
            <a:ext cx="7772400" cy="790575"/>
          </a:xfrm>
        </p:spPr>
        <p:txBody>
          <a:bodyPr/>
          <a:lstStyle>
            <a:lvl1pPr>
              <a:defRPr b="1"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7453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76202"/>
            <a:ext cx="77724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650" y="1141413"/>
            <a:ext cx="8389938" cy="507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54025" y="881063"/>
            <a:ext cx="8229600" cy="0"/>
          </a:xfrm>
          <a:prstGeom prst="line">
            <a:avLst/>
          </a:prstGeom>
          <a:noFill/>
          <a:ln w="57150" cmpd="thinThick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20088" y="6480175"/>
            <a:ext cx="4302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4290" rIns="34290" anchor="ctr" anchorCtr="1"/>
          <a:lstStyle>
            <a:lvl1pPr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035539A4-0FF7-4027-849D-35FFE751565A}" type="slidenum">
              <a:rPr lang="en-US" altLang="zh-CN" sz="900" smtClean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pPr eaLnBrk="1" hangingPunct="1">
                <a:defRPr/>
              </a:pPr>
              <a:t>‹#›</a:t>
            </a:fld>
            <a:endParaRPr lang="en-US" altLang="zh-CN" sz="900" dirty="0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19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Comic Sans MS" pitchFamily="66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Comic Sans MS" pitchFamily="66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Comic Sans MS" pitchFamily="66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Comic Sans MS" pitchFamily="66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rgbClr val="0000CC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rgbClr val="006600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76200"/>
            <a:ext cx="77724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650" y="1141413"/>
            <a:ext cx="8389938" cy="507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54025" y="881063"/>
            <a:ext cx="8229600" cy="0"/>
          </a:xfrm>
          <a:prstGeom prst="line">
            <a:avLst/>
          </a:prstGeom>
          <a:noFill/>
          <a:ln w="57150" cmpd="thinThick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20088" y="6480175"/>
            <a:ext cx="4302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="ctr" anchorCtr="1"/>
          <a:lstStyle>
            <a:lvl1pPr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CC0066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035539A4-0FF7-4027-849D-35FFE751565A}" type="slidenum">
              <a:rPr lang="en-US" altLang="zh-CN" sz="1200" smtClean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pPr eaLnBrk="1" hangingPunct="1">
                <a:defRPr/>
              </a:pPr>
              <a:t>‹#›</a:t>
            </a:fld>
            <a:endParaRPr lang="en-US" altLang="zh-CN" sz="1200" dirty="0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742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CC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6600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uanxu/p/12771502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77928"/>
            <a:ext cx="8001000" cy="2459039"/>
          </a:xfrm>
        </p:spPr>
        <p:txBody>
          <a:bodyPr/>
          <a:lstStyle/>
          <a:p>
            <a:r>
              <a:rPr lang="zh-CN" altLang="en-US" sz="5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程序設計基礎</a:t>
            </a:r>
            <a:br>
              <a:rPr lang="en-US" altLang="zh-CN" sz="5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Fundamental of Programming</a:t>
            </a:r>
            <a:endParaRPr lang="en-US" altLang="zh-CN" sz="4800" b="0" dirty="0">
              <a:solidFill>
                <a:srgbClr val="C00000"/>
              </a:solidFill>
              <a:latin typeface="Times New Roman" panose="02020603050405020304" pitchFamily="18" charset="0"/>
              <a:ea typeface="华文隶书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2950" y="4440243"/>
            <a:ext cx="7886700" cy="1317625"/>
          </a:xfrm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清華大學軟件學院</a:t>
            </a:r>
            <a:endParaRPr lang="en-US" altLang="zh-CN" sz="24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liuyushen@tsinghua.edu.cn</a:t>
            </a:r>
            <a:endParaRPr lang="en-US" altLang="zh-CN" sz="24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D375AD-2D8E-4A1C-A24E-20B63B4A8B82}"/>
              </a:ext>
            </a:extLst>
          </p:cNvPr>
          <p:cNvSpPr/>
          <p:nvPr/>
        </p:nvSpPr>
        <p:spPr>
          <a:xfrm>
            <a:off x="2678507" y="3429000"/>
            <a:ext cx="40155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期末複習習題課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44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思考題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2D6406-E099-48C0-B3CE-A469E33C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27" y="1047047"/>
            <a:ext cx="4443890" cy="56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3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經典問題</a:t>
            </a:r>
            <a:r>
              <a:rPr lang="en-US" altLang="zh-CN" dirty="0"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日期計算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marL="0" marR="0" lvl="0" indent="0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日期計算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日期類問題的中的最基本問題是計算兩個日期間的天數差，統一的思想是把原區間問題轉化到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起點確定的區間問題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上去。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注意：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）熟悉年、月、日、時、分、秒的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進制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轉換；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閏年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年數能被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整除但不能被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整除則是閏年，或者能被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400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整除也是閏年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kumimoji="1"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(year % 4 == 0 &amp;&amp; year % 100 != 0) || year % 400 == 0</a:t>
            </a:r>
            <a:endParaRPr kumimoji="1"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endParaRPr kumimoji="1"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難點：進制轉換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45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例題二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高斯有個好習慣：無論如何都要記日記。他的日記有個與衆不同的地方，他從不注明年月日，而是用一個整數代替，比如：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4210</a:t>
            </a:r>
          </a:p>
          <a:p>
            <a:pPr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後來人們知道，那個整數就是日期，它表示那一天是高斯出生後的第幾天。這或許也是個好習慣，它時時刻刻提醒著主人：日子又過去一天，還有多少時光可以用于浪費呢？</a:t>
            </a:r>
          </a:p>
          <a:p>
            <a:pPr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高斯出生于：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1777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日。在高斯發現的一個重要定理的日記上標注著：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5343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，因此可算出那天是：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1791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日。給定高斯日記中的一個標注，請計算具體是哪天？輸出格式爲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yyyy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-mm-dd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，例如：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1980-03-21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5183936"/>
            <a:ext cx="8283576" cy="13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5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47650" y="738963"/>
            <a:ext cx="8648700" cy="406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變量定義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stdio.h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month[13] = { 0,31,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,31,30,31,30,31,31,30,31,30,31 };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存放月份的天數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struct Date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記錄日期結構體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y, m, d;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年，月，天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}now;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is_leap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(int year)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判斷是否爲閏年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((year % 4 == 0 &amp;&amp; year % 100 != 0) || year % 400 == 0)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return 1;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	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088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648700" cy="66418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計算目標日期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main()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N;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now.y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1777,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now.m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4,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now.d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30;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初始化日期爲高斯生日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("%d", &amp;N);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輸入日記標注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while (--N)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循環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N-1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now.d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++;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天數加一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now.d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 month[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now.m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])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是否增加月份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now.m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月份加一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now.m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 12)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是否增加年份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now.m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回到一月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now.y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++;	           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年份加一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is_leap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now.y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))   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判斷是否爲閏年，確定二月天數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	month[2] = 29;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else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	month[2] = 28;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now.d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回到月初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("%04d-%02d-%02d\n",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now.y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now.m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now.d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);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按格式輸出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D1A836-9A47-413E-A61E-9A359DEB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82" y="6153238"/>
            <a:ext cx="2076190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0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思考題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272AEA-3F63-49E9-AE96-CCB2E671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8" y="1102373"/>
            <a:ext cx="8063346" cy="52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思考題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8209DD-349F-4B44-96D3-EDE51962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18" y="929120"/>
            <a:ext cx="6556389" cy="59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經典問題</a:t>
            </a:r>
            <a:r>
              <a:rPr lang="en-US" altLang="zh-CN" dirty="0"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排版題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marL="0" marR="0" lvl="0" indent="0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排版題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在控制台打印規定的圖案</a:t>
            </a:r>
            <a:endParaRPr kumimoji="1"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）根據</a:t>
            </a:r>
            <a:r>
              <a:rPr kumimoji="1" lang="zh-CN" altLang="en-US" b="1" noProof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程序輸入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計算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得到要求的輸出數據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）利用合適的輸出函數，按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題目指定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的格式輸出；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例如：</a:t>
            </a:r>
            <a:endParaRPr kumimoji="1"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printf</a:t>
            </a:r>
            <a:r>
              <a:rPr kumimoji="1"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(“%04d”,a);</a:t>
            </a: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		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cout</a:t>
            </a:r>
            <a:r>
              <a:rPr kumimoji="1"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&lt;&lt;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b;</a:t>
            </a: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		</a:t>
            </a:r>
            <a:r>
              <a:rPr kumimoji="1"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putchar</a:t>
            </a:r>
            <a:r>
              <a:rPr kumimoji="1"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(c);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b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難點：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循環控制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，對輸出格式的把握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86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例題三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3" name="Rectangle 3"/>
              <p:cNvSpPr>
                <a:spLocks noChangeArrowheads="1"/>
              </p:cNvSpPr>
              <p:nvPr/>
            </p:nvSpPr>
            <p:spPr bwMode="auto">
              <a:xfrm>
                <a:off x="429418" y="1017519"/>
                <a:ext cx="8208963" cy="3379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509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1pPr>
                <a:lvl2pPr marL="896938" indent="-417513" defTabSz="850900">
                  <a:spcBef>
                    <a:spcPct val="20000"/>
                  </a:spcBef>
                  <a:buChar char="–"/>
                  <a:defRPr sz="2000">
                    <a:solidFill>
                      <a:srgbClr val="0000CC"/>
                    </a:solidFill>
                    <a:latin typeface="Arial Unicode MS" pitchFamily="34" charset="-122"/>
                    <a:ea typeface="Arial Unicode MS" pitchFamily="34" charset="-122"/>
                  </a:defRPr>
                </a:lvl2pPr>
                <a:lvl3pPr marL="1143000" indent="-228600" defTabSz="8509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3pPr>
                <a:lvl4pPr marL="1600200" indent="-228600" defTabSz="850900">
                  <a:spcBef>
                    <a:spcPct val="20000"/>
                  </a:spcBef>
                  <a:buChar char="–"/>
                  <a:defRPr sz="1600">
                    <a:solidFill>
                      <a:srgbClr val="006600"/>
                    </a:solidFill>
                    <a:latin typeface="Arial Unicode MS" pitchFamily="34" charset="-122"/>
                    <a:ea typeface="Arial Unicode MS" pitchFamily="34" charset="-122"/>
                  </a:defRPr>
                </a:lvl4pPr>
                <a:lvl5pPr marL="2057400" indent="-228600" defTabSz="8509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5pPr>
                <a:lvl6pPr marL="25146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6pPr>
                <a:lvl7pPr marL="29718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7pPr>
                <a:lvl8pPr marL="34290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8pPr>
                <a:lvl9pPr marL="38862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2017</a:t>
                </a:r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年秋）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每次考試過後，老師都要看下大家考的怎麽樣。因此，需要繪製一個分數分布直方圖。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 </a:t>
                </a:r>
                <a:endParaRPr lang="zh-CN" altLang="zh-CN" sz="1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現在需要在命令行中輸出這個分布圖。我們將考生分數按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10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分爲階梯，分成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10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個區間段，分別是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[0, 10), [10, 20), …, [80, 90), [90, 100]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。其中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[</a:t>
                </a:r>
                <a:r>
                  <a:rPr lang="en-US" altLang="zh-CN" sz="1400" b="1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a,b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表示大于等于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，小于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的區間（特別注意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100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包含在最後一個區間中）。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 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而後，我們統計每個分數段中學生的個數，以分數段爲縱軸，以每個分數段中的學生個數爲橫軸，就可以畫出分數分布直方圖了。</a:t>
                </a:r>
              </a:p>
              <a:p>
                <a:pPr>
                  <a:buNone/>
                </a:pP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爲了簡化問題，規定分布直方圖的大小爲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10*10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，橫軸每格表示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人。當某個分數段有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人時，若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X&lt;=10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，則橫軸長度爲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；若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X&gt;10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，橫軸長度爲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10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。（注意：此處的直方圖是橫著畫的，與常見的直方圖有所不同）</a:t>
                </a:r>
              </a:p>
              <a:p>
                <a:pPr>
                  <a:buNone/>
                </a:pP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現給出一次考試中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個學生的分數，請你畫出這場考試的分數分布直方圖。</a:t>
                </a:r>
              </a:p>
              <a:p>
                <a:pPr>
                  <a:buNone/>
                </a:pP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輸入</a:t>
                </a:r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第一行一個整數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N; </a:t>
                </a:r>
              </a:p>
              <a:p>
                <a:pPr>
                  <a:buNone/>
                </a:pP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第二行有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個整數</a:t>
                </a:r>
                <a:r>
                  <a:rPr lang="en-US" altLang="zh-CN" sz="1400" b="1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a_i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，表示每個學生的分數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; </a:t>
                </a:r>
              </a:p>
              <a:p>
                <a:pPr>
                  <a:buNone/>
                </a:pP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endParaRPr lang="zh-CN" altLang="zh-CN" sz="1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輸出：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輸出考試分數分布直方圖。直方圖大小爲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10*10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，其中</a:t>
                </a:r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‘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.’ 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表示空白，</a:t>
                </a:r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‘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@</a:t>
                </a:r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’</a:t>
                </a:r>
                <a:r>
                  <a:rPr lang="zh-CN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表示非空白。</a:t>
                </a:r>
                <a:br>
                  <a:rPr kumimoji="1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</a:br>
                <a:endParaRPr kumimoji="1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12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9418" y="1017519"/>
                <a:ext cx="8208963" cy="3379387"/>
              </a:xfrm>
              <a:prstGeom prst="rect">
                <a:avLst/>
              </a:prstGeom>
              <a:blipFill>
                <a:blip r:embed="rId2"/>
                <a:stretch>
                  <a:fillRect l="-223" t="-361" r="-1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9" y="4381517"/>
            <a:ext cx="7953375" cy="2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2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例題三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算法步驟：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）讀入學生成績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）根據學生成績，判斷成績區間段幷統計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）處理題中特殊情况，如成績爲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或區間段人數超過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）利用輸出函數打印成績直方圖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36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考試安排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67518" y="1043488"/>
            <a:ext cx="8208963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考試範圍：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《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程序設計基礎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》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課程大綱要求內容，其中不含貪心、深搜、寬搜三個章節內容。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考試時間：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2023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年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1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月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15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日（周一），上午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9:00-12:00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考試地點：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東配樓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402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，</a:t>
            </a:r>
            <a:r>
              <a:rPr lang="en-US" altLang="zh-CN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406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機房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考試形式：</a:t>
            </a: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半開卷（可使用紙質資料、不能使用通訊工具）</a:t>
            </a:r>
            <a:endParaRPr lang="en-US" altLang="zh-CN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詳見：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《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程序設計基礎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》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課程期末上機考試說明</a:t>
            </a:r>
            <a:endParaRPr lang="en-US" altLang="zh-CN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91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915400" cy="58231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完成輸入幷統計各區間人數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stdio.h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memory.h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main()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N, temp, 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j;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變量定義，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N: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人數，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temp: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中間變量，</a:t>
            </a:r>
            <a:r>
              <a:rPr kumimoji="1"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j: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計數變量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counts[11];  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統計區間人數數組</a:t>
            </a:r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20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memset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(counts, 0, 11 * </a:t>
            </a:r>
            <a:r>
              <a:rPr kumimoji="1" lang="en-US" altLang="zh-CN" sz="20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sizeof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(int));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初始化數組爲</a:t>
            </a:r>
            <a:r>
              <a:rPr kumimoji="1"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8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("%d", &amp;N);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輸入人數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while (N)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("%d", &amp;temp);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輸入學生分數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counts[temp / 10]++; 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統計區間人數</a:t>
            </a:r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N--;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控制循環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counts[9] += counts[10];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處理閉區間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[90,100]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中，分數爲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的情况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70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636000" cy="5647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輸出考試分布直方圖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10; 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	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控制行的循環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for (j = 0; j &lt; 10; 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	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控制列循環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if (counts[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&gt; 0) 	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當前位置非空白條件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('@'); 	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當前位置輸出‘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@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counts[</a:t>
            </a:r>
            <a:r>
              <a:rPr kumimoji="1" lang="en-US" altLang="zh-CN" sz="20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]--;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人數控制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else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('.'); 	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當前位置輸出‘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('\n'); 	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輸出行間換行符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kumimoji="1"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92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例題四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045027"/>
            <a:ext cx="820896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有一種簡易的萬花筒，其形狀是一個正方形套菱形套正方形菱形套正方形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。現在，告訴你萬花筒的階級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，請你輸出這個萬花筒的樣子。</a:t>
            </a:r>
          </a:p>
          <a:p>
            <a:pPr>
              <a:buNone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輸入：輸入一個整數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n (n &lt; 20)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buNone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輸出：輸出對應的萬花筒圖案。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" y="2622204"/>
            <a:ext cx="78136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例題四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算法步驟：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）開闢字符數組存放圖案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）計算每一層圖案的寬度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）根據圖案寬度，在內存中繪製圖案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）圖案的繪製分爲菱形和方形，繪製應當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由外向內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）利用輸出函數打印成績直方圖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9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648700" cy="50044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計算萬花筒圖案的寬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stdio.h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memory.h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char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[2047][2047];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存放萬花筒圖案的字符數組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main()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int N, size = 1,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j; 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變量定義，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N: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整數，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size: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圖案的寬，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j: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計數變量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int counts[20];	      	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存放每一層圖案的寬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(“%d”, &amp;N);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	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輸入層數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for (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&lt;= N;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計算每層圖案的寬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if (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% 2 == 0)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	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菱形情况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size = 2 * size - 1;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前一層寬度的兩倍减一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else		               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方形情况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size += 2;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前一層寬度加二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= size;	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保存每一層寬度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memset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‘.’,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sizeof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));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初始化整個圖案爲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’.’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91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1" y="228600"/>
            <a:ext cx="8693458" cy="45366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設置每一層的形狀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N;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&gt;= 1;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--)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% 2 == 0)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設置菱形邊界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for (j = 0; j &lt; 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counts[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/ 2 - 1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設置四條邊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1024 - counts[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/ 2 + 1 + j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][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1024 - 1 - j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= '/';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左上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 + 1 + j][1024 + 1 + j] = '\\';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右上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2 - 1 - j][1024 - 1 - j] = '\\';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左下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2 - 1 - j][1024 + 1 + j] = '/'; 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右下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設置四個頂點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2][1024] = '^';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[1024][1024 -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 = '&lt;';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左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2][1024] = 'V';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[1024][1024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 = '&gt;';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右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r>
              <a:rPr kumimoji="1"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9859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382000" cy="66418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else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設置方形邊界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(j = 0; j &lt; 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counts[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- 2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設置四條邊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1024 - counts[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/ 2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][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1024 + 1 - counts[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/ 2 + j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= '-';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 + 1 + j][1024 -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 = '|';        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左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2][1024 + 1 -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 + j] = '-';      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2 - 1 - j][1024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 = '|';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右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 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設置四個頂點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2][1024 -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 = '+'; 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左上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2][1024 -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 = '+'; 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左下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[1024 -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 = '+'; 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右上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2][1024 + counts[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/ 2] = '+';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右下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 (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counts[N];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輸出整個萬花筒圖案，輸出整個方形區域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(j = 0; j &lt; counts[N];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cmap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[1024 - counts[N] / 2 +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][1024 - counts[N] / 2 + j]);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逐位置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('\n');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輸出換行符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8F9B74-1B4A-4977-A097-C1B5AE88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01" y="4070418"/>
            <a:ext cx="2209524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經典問題</a:t>
            </a:r>
            <a:r>
              <a:rPr lang="en-US" altLang="zh-CN" dirty="0"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查找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marL="0" marR="0" lvl="0" indent="0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查找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在查找空間中找出符合我們要求的解得過程。可能是對某些數字進行查找，也可能涉及搜索等難度更大的算法。</a:t>
            </a:r>
            <a:endParaRPr kumimoji="1"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）三個要素：查找空間、查找目標、查找方法；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）查找空間範圍，時間複雜度；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0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例題五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44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(2017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年秋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明明喜歡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這個數字，如果一個數的十進制表示中含有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，則該數爲明明的幸運數。例如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78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都是幸運數，而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168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不是幸運數。</a:t>
            </a:r>
          </a:p>
          <a:p>
            <a:pPr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如果一個數能够被幸運數整除，則稱之爲近似幸運數。例如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能被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整除，是一個近似幸運數。</a:t>
            </a:r>
          </a:p>
          <a:p>
            <a:pPr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現給定兩個正整數，請輸出這個區間內（含區間首尾）既不是幸運數也不是近似幸運數的那些數的數量；如果不存在，則輸出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buNone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輸入兩個整數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a, b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輸出爲一個數，表示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[a, b]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區間中既不是幸運數也不是近似幸運數的數的數量。</a:t>
            </a:r>
          </a:p>
          <a:p>
            <a:pPr>
              <a:buNone/>
            </a:pPr>
            <a:endParaRPr lang="zh-CN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1" y="4331501"/>
            <a:ext cx="7829550" cy="21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例題五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算法步驟：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）遍歷區間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a,b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	</a:t>
            </a: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）判斷當前數是否爲幸運數，是則篩掉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根據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當前幸運數，篩掉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區間內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相應的近似幸運數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）統計非幸運數以及非近似幸運數的數量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5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2519B5-FA0B-4A7D-B7B6-24BA53E3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教學大綱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48C32-98C7-4F61-8BE7-34532F80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249" y="971736"/>
            <a:ext cx="5543151" cy="34564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186051-DCAC-4D5D-B514-5A33EDDA5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58" y="4428170"/>
            <a:ext cx="6033038" cy="235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20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648700" cy="54722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近似幸運數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 &lt;iostream&gt;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using namespace std;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bool *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almost_lucky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	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指針變量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bool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is_lucky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(int n) {	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判斷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是否爲幸運數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while (n)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(n % 10 == 7)  return true;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n /= 10;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false;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void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pre_process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() {	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判斷區間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[0,1000005]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內的近似幸運數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1000005;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almost_lucky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== false &amp;&amp;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is_lucky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))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避免重複篩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for (int j = 1; j *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1000005;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篩法：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的倍數爲近似幸運數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almost_lucky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[j *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= true;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52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1" y="228600"/>
            <a:ext cx="8693458" cy="406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//main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函數部分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main()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almost_lucky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new bool[1000005];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存放是否爲近似幸運數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memset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almost_lucky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false, 1000005 *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sizeof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(bool));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初始化爲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false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pre_process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();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預處理，判斷區間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[0,1000005]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內的近似幸運數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a, b;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區間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a,b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cin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&gt;&gt; a &gt;&gt; b;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存放近似幸運數個數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a;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&lt;= b;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統計近似幸運數個數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almost_lucky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])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cout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&lt;&lt; b - a + 1 -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&lt;&lt;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endl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輸出非近似幸運數個數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kumimoji="1"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E1E930-62FB-43C6-A38D-79434BDFC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4" y="5185192"/>
            <a:ext cx="1285714" cy="761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0C5B50-4B36-4128-A0D2-545E67D87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77" y="5213763"/>
            <a:ext cx="1066667" cy="7047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4C43E4-0FAB-4345-AA31-D5C7A5EA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990" y="5232811"/>
            <a:ext cx="143809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主要內容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（一）經典問題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（二）數學問題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（三）數據結構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（四）動態規劃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（五）其他技巧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150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數學問題</a:t>
            </a:r>
            <a:r>
              <a:rPr lang="en-US" altLang="zh-CN" dirty="0"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進制轉換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458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進制轉換：</a:t>
            </a:r>
            <a:endParaRPr kumimoji="1"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與日期問題相似，主要涉及數據之間的進制變化，如時間、任意進制、奇异進制等。</a:t>
            </a:r>
            <a:endParaRPr kumimoji="1"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）在熟悉的進制基礎上進行推廣，如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進制；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）注意一些易錯點，如時間上的平年</a:t>
            </a: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和閏年、不同位之間進制不同、數據範圍等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endParaRPr kumimoji="1"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難點：對轉換規則的掌握。</a:t>
            </a:r>
            <a:endParaRPr kumimoji="1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97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例題六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3" name="Rectangle 3"/>
              <p:cNvSpPr>
                <a:spLocks noChangeArrowheads="1"/>
              </p:cNvSpPr>
              <p:nvPr/>
            </p:nvSpPr>
            <p:spPr bwMode="auto">
              <a:xfrm>
                <a:off x="479425" y="1045027"/>
                <a:ext cx="8208963" cy="5780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509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1pPr>
                <a:lvl2pPr marL="896938" indent="-417513" defTabSz="850900">
                  <a:spcBef>
                    <a:spcPct val="20000"/>
                  </a:spcBef>
                  <a:buChar char="–"/>
                  <a:defRPr sz="2000">
                    <a:solidFill>
                      <a:srgbClr val="0000CC"/>
                    </a:solidFill>
                    <a:latin typeface="Arial Unicode MS" pitchFamily="34" charset="-122"/>
                    <a:ea typeface="Arial Unicode MS" pitchFamily="34" charset="-122"/>
                  </a:defRPr>
                </a:lvl2pPr>
                <a:lvl3pPr marL="1143000" indent="-228600" defTabSz="8509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3pPr>
                <a:lvl4pPr marL="1600200" indent="-228600" defTabSz="850900">
                  <a:spcBef>
                    <a:spcPct val="20000"/>
                  </a:spcBef>
                  <a:buChar char="–"/>
                  <a:defRPr sz="1600">
                    <a:solidFill>
                      <a:srgbClr val="006600"/>
                    </a:solidFill>
                    <a:latin typeface="Arial Unicode MS" pitchFamily="34" charset="-122"/>
                    <a:ea typeface="Arial Unicode MS" pitchFamily="34" charset="-122"/>
                  </a:defRPr>
                </a:lvl4pPr>
                <a:lvl5pPr marL="2057400" indent="-228600" defTabSz="8509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5pPr>
                <a:lvl6pPr marL="25146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6pPr>
                <a:lvl7pPr marL="29718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7pPr>
                <a:lvl8pPr marL="34290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8pPr>
                <a:lvl9pPr marL="38862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題目描述：求任意兩個不同進制非負整數的轉換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二進制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∼</m:t>
                    </m:r>
                  </m:oMath>
                </a14:m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十六進制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，所給整數在</a:t>
                </a:r>
                <a:r>
                  <a:rPr lang="en-US" altLang="zh-CN" b="1" dirty="0">
                    <a:solidFill>
                      <a:schemeClr val="accent6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int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所能表達的範圍之內。不同進制的表示符號爲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(0,1,…,9,a,b,…,f)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或者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(0,1,…,9,A,B,…,F)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輸入：輸入只有一行，包含三個整數</a:t>
                </a:r>
                <a:r>
                  <a:rPr kumimoji="1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a,n,b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表示其後的</a:t>
                </a:r>
                <a:r>
                  <a:rPr kumimoji="1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n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是</a:t>
                </a:r>
                <a:r>
                  <a:rPr kumimoji="1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進制的整數，</a:t>
                </a:r>
                <a:r>
                  <a:rPr kumimoji="1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表示欲將</a:t>
                </a:r>
                <a:r>
                  <a:rPr kumimoji="1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進制整數</a:t>
                </a:r>
                <a:r>
                  <a:rPr kumimoji="1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轉換成</a:t>
                </a:r>
                <a:r>
                  <a:rPr kumimoji="1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進制整數。</a:t>
                </a:r>
                <a:r>
                  <a:rPr kumimoji="1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a,b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是十進制整數</a:t>
                </a:r>
                <a:r>
                  <a:rPr kumimoji="1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zh-CN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  <m:r>
                      <a:rPr kumimoji="1" lang="en-US" altLang="zh-CN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kumimoji="1" lang="en-US" altLang="zh-CN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kumimoji="1" lang="en-US" altLang="zh-CN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≤16</m:t>
                    </m:r>
                    <m:r>
                      <a:rPr kumimoji="1"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kumimoji="1" lang="en-US" altLang="zh-CN" sz="140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kumimoji="1" lang="zh-CN" altLang="en-US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輸出：輸出包含一行，該行有一個整數爲轉換後的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r>
                  <a:rPr kumimoji="1" lang="zh-CN" altLang="en-US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進制數。輸出時字母符號全用大寫表示，即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(0,1,…,9,A,B,…,F)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kumimoji="1" lang="zh-CN" altLang="en-US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樣例輸入：</a:t>
                </a:r>
                <a:endParaRPr kumimoji="1" lang="en-US" altLang="zh-CN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15 Aab3 7</a:t>
                </a:r>
              </a:p>
              <a:p>
                <a:pPr>
                  <a:buNone/>
                </a:pPr>
                <a:r>
                  <a:rPr kumimoji="1" lang="zh-CN" altLang="en-US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樣例輸出：</a:t>
                </a:r>
                <a:endParaRPr kumimoji="1" lang="en-US" altLang="zh-CN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210306</a:t>
                </a:r>
              </a:p>
              <a:p>
                <a:pPr>
                  <a:buNone/>
                </a:pPr>
                <a:r>
                  <a:rPr kumimoji="1" lang="zh-CN" altLang="en-US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提示：可以用字符串表示不同進制的整數。</a:t>
                </a:r>
                <a:endParaRPr kumimoji="1" lang="en-US" altLang="zh-CN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12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5" y="1045027"/>
                <a:ext cx="8208963" cy="5780044"/>
              </a:xfrm>
              <a:prstGeom prst="rect">
                <a:avLst/>
              </a:prstGeom>
              <a:blipFill>
                <a:blip r:embed="rId2"/>
                <a:stretch>
                  <a:fillRect l="-1189" t="-1159" r="-2303" b="-13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4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例題六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045027"/>
            <a:ext cx="8208963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算法步驟：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）首先將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進制數轉換爲十進制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）將得到的十進制數轉換爲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進制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648700" cy="617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數制轉換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stdio.h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string.h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main()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a, b;	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存放輸入進制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char str[40];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存放輸入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進制數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d%s%d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", &amp;a, str, &amp;b);	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0, length =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strlen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(str), c = 1;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爲我們要計算的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進制對應的十進制數，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length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爲字符串長度，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爲各個數位的權重初始化爲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，表示最低位數位權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，之後的每位權重都是前一位權重的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(int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length - 1;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&gt;= 0;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--)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從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低位到高位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遍歷每一個數位上的數字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x;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if (str[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&gt;= '0'&amp;&amp; str[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&lt;= '9')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x = str[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- '0';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當字符在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之間，計算其代表數字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else if (str[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&gt;= 'a'&amp;&amp;a &lt;= 'z')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x = str[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- 'a' + 10;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當字符爲小寫字符時，計算其代表數字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else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x = str[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- 'A' + 10;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當字符爲大寫字符時，計算其代表數字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+= x * c;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累加該位數字與該數位的權重的積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 *= a;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計算下一位數權重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881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1" y="228600"/>
            <a:ext cx="8693458" cy="36009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轉換爲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進制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char </a:t>
            </a:r>
            <a:r>
              <a:rPr kumimoji="1" lang="en-US" altLang="zh-CN" sz="16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[40], size = 0;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保存轉換到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進制的各個數位數字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do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int x =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%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b;	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計算改爲數字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[size++] = (x &lt; 10) ? x + '0' : x - 10 + 'A';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將數字轉換爲字符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/=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b;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 while (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size - 1;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&gt;= 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--)	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("%c",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("\n");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0;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kumimoji="1"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073F9C-D52C-4B24-BBD9-F2CDF8DE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91" y="4863997"/>
            <a:ext cx="1666667" cy="7238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78FD3A-B46F-426A-9C94-0BEB8836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139" y="4887807"/>
            <a:ext cx="2990476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2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思考題一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讀入兩個不超過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位的火星正整數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，計算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A+B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需要注意的是：在火星上，整數不是單一進制的，第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位的進制就是第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個素數。</a:t>
            </a:r>
            <a:endParaRPr kumimoji="1"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例如：地球上的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進制數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，在火星上記爲“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1,0”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，因爲火星個位數是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進制的；地球上的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進制數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38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，在火星上記爲“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1,1,1,0”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，因爲火星個位數是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進制的，十位數是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進制的，百位數是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進制的，千位數是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進制的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</a:p>
          <a:p>
            <a:pPr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輸入：包含兩個火星正整數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，火星整數的相鄰兩位數用逗號分隔，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之間有一個空格間隔。</a:t>
            </a:r>
            <a:endParaRPr kumimoji="1"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輸出：火星表示法的</a:t>
            </a:r>
            <a:r>
              <a:rPr kumimoji="1"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A+B</a:t>
            </a:r>
            <a:r>
              <a:rPr kumimoji="1"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的值。</a:t>
            </a:r>
            <a:endParaRPr kumimoji="1"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86" y="4952194"/>
            <a:ext cx="7682825" cy="12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1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思考題一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算法步驟：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）先算出前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個素數備用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）正確的解析出輸入的兩個火星數，格式較爲複雜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）由低位往高位加，與輸入順序相反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）注意最高位是否有進位的情况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）輸出最終結果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主要內容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（一）經典問題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（二）數學問題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（三）數據結構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（四）動態規劃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（五）其他技巧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177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數學問題一素數篩法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6" y="1146175"/>
            <a:ext cx="8061674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marL="0" marR="0" lvl="0" indent="0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素數篩法</a:t>
            </a:r>
            <a:r>
              <a:rPr kumimoji="1"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確定素數（又稱質數）是數學問題中的常見問題。素數即只能被自身和</a:t>
            </a:r>
            <a:r>
              <a:rPr kumimoji="1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整除的大于</a:t>
            </a:r>
            <a:r>
              <a:rPr kumimoji="1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的正整數。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確定一個數爲素數，判斷整除：樸素做法</a:t>
            </a:r>
            <a:r>
              <a:rPr kumimoji="1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O(n)</a:t>
            </a: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或者</a:t>
            </a:r>
            <a:r>
              <a:rPr kumimoji="1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O(sqrt(n))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758BDD-B593-4264-85B3-B29FA1BE6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7" y="4400729"/>
            <a:ext cx="9007085" cy="13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6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例題七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編寫一個程序，從鍵盤輸入一個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正整數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 ≤ N ≤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10^8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），然後將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表示成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質因子的連乘積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，幷輸出。輸出的所有數字按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升序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排列</a:t>
            </a:r>
            <a:r>
              <a:rPr lang="zh-CN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856639"/>
            <a:ext cx="8536984" cy="142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467725" cy="64079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歐拉篩法得到給定範圍內的質數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iostream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memory.h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using namespace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std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//n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爲計算範圍，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primes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存放質數，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totPrimes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存放質數個數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void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euler_sieve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n,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 primes,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totPrimes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bool* flag = new bool[n + 1];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質數標志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數組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memset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(flag, false, n + 1);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初始化所有標志爲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false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2;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&lt;= n;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判斷所有數是否爲質數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if (!flag[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])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未被篩掉，則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爲質數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primes[*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totPrimes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=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   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將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加入質數數組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(*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totPrimes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)++;	        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質數個數加一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for (int j = 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* primes[j] &lt;= n;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篩過程循環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flag[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r>
              <a:rPr kumimoji="1"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primes[j]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= true;   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篩掉合數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% primes[j] == 0)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保證每個合數只被篩一次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break;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delete[] flag;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删除動態生成數組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27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467725" cy="617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主函數部分，計算因式分解結果幷輸出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main()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n;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cin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&gt;&gt; n;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int* primes = new int[n + 1];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存放質數數組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totPrimes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記錄質數個數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euler_sieve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(n, primes, &amp;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totPrimes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調用歐拉篩法（或者其他素數判斷方法）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bool first = true;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格式控制變量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totPrimes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++){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 (n % primes[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 == 0) {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判定是否爲因子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if (first) {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輸出第一個因子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cout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&lt;&lt; primes[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]; 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first = false;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else 		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cout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&lt;&lt; "*" &lt;&lt; primes[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輸出其他因子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 = n / primes[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除去當前因子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if (n == 1) break;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分解完畢條件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if (n == 1) break;	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分解完畢條件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cout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&lt;&lt;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endl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238103" y="4858625"/>
            <a:ext cx="2228850" cy="1446550"/>
          </a:xfrm>
          <a:prstGeom prst="rect">
            <a:avLst/>
          </a:prstGeom>
          <a:solidFill>
            <a:srgbClr val="000000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樣例輸入：</a:t>
            </a:r>
            <a:endParaRPr kumimoji="1" lang="en-US" altLang="zh-CN" sz="1600" b="1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123456</a:t>
            </a:r>
            <a:endParaRPr kumimoji="1"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樣例輸出：</a:t>
            </a:r>
          </a:p>
          <a:p>
            <a:pPr>
              <a:spcBef>
                <a:spcPct val="50000"/>
              </a:spcBef>
              <a:buNone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2*2*2*2*2*2*3*643</a:t>
            </a:r>
          </a:p>
        </p:txBody>
      </p:sp>
    </p:spTree>
    <p:extLst>
      <p:ext uri="{BB962C8B-B14F-4D97-AF65-F5344CB8AC3E}">
        <p14:creationId xmlns:p14="http://schemas.microsoft.com/office/powerpoint/2010/main" val="246815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思考題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E683CC-8106-4839-AFF4-21208888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1" y="1228532"/>
            <a:ext cx="8688878" cy="29180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E69511-D11A-43B3-AF27-AB5F7FA2031B}"/>
              </a:ext>
            </a:extLst>
          </p:cNvPr>
          <p:cNvSpPr txBox="1"/>
          <p:nvPr/>
        </p:nvSpPr>
        <p:spPr>
          <a:xfrm>
            <a:off x="304800" y="4650238"/>
            <a:ext cx="768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算法思路：使用篩法先得到區間內的素數，然後判定相鄰素數是否差爲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8988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數學問題</a:t>
            </a:r>
            <a:r>
              <a:rPr lang="en-US" altLang="zh-CN" dirty="0"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離散數學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離散數學：</a:t>
            </a:r>
            <a:endParaRPr kumimoji="1"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與離散數學有關的邏輯計算，包括集合運算、圖和樹有關算法（不考）、真值表等。</a:t>
            </a:r>
            <a:endParaRPr kumimoji="1"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endParaRPr kumimoji="1"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難點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需要熟悉邏輯與或判斷，重點在于讀清題意，理清思路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743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例題八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年秋）徐老師晚上吃完飯回到實驗室發現有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個學生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，想瞭解他們晚上去哪兒吃的飯。目前他已經獲知四位學生中有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個人去了紫荊其他都去了桃李，徐老師想知道是他們中的哪一個人去了紫荊。四位學生分別給了徐老師一句回答，回答如下（回答中的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爲系統輸入，值可以取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中的任意一個，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可能指同一個人）：</a:t>
            </a: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A: X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晚上去了紫荊，吃了紫三的酸菜魚</a:t>
            </a: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B: Y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沒去紫荊好吧</a:t>
            </a: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C: Z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去了紫荊，在四樓吃了個榴蓮酥！</a:t>
            </a: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D: Q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去桃李吃的豚骨拉麵，沒去紫荊</a:t>
            </a: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四位同學回答後，承認他們是爲了給老師提供考學生的素材，故意有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個人說真話、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個人說假話。你能幫徐老師分析一下，到底是誰去了紫荊嗎？請你把滿足條件所有可能的人按照字典序輸出。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22D406-36CA-4A08-A231-9A312D63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071269"/>
            <a:ext cx="8623959" cy="14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例題八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582EE2-1F5B-4363-B931-C7C6E94B1DFB}"/>
              </a:ext>
            </a:extLst>
          </p:cNvPr>
          <p:cNvSpPr/>
          <p:nvPr/>
        </p:nvSpPr>
        <p:spPr>
          <a:xfrm>
            <a:off x="776177" y="914400"/>
            <a:ext cx="902704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#include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&lt;iostream&gt;</a:t>
            </a:r>
            <a:endParaRPr lang="en-US" altLang="zh-CN" sz="1600" b="1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using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namespace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std;</a:t>
            </a:r>
          </a:p>
          <a:p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main()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{</a:t>
            </a:r>
          </a:p>
          <a:p>
            <a:r>
              <a:rPr lang="pt-BR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</a:t>
            </a:r>
            <a:r>
              <a:rPr lang="pt-BR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char</a:t>
            </a:r>
            <a:r>
              <a:rPr lang="pt-BR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a,b,c,d;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while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cin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&gt;&gt;a&gt;&gt;b&gt;&gt;c&gt;&gt;d){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for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char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person = </a:t>
            </a:r>
            <a:r>
              <a:rPr lang="en-US" altLang="zh-CN" sz="1600" b="1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'A'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; person &lt;= </a:t>
            </a:r>
            <a:r>
              <a:rPr lang="en-US" altLang="zh-CN" sz="1600" b="1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'D'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; person ++)</a:t>
            </a:r>
          </a:p>
          <a:p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judge=0;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(person == a) judge++;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(person != b) judge++;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(person == c) judge++;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(person != d) judge++;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(judge == 2)</a:t>
            </a:r>
          </a:p>
          <a:p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cout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&lt;&lt; person;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1600" b="1" dirty="0">
                <a:solidFill>
                  <a:srgbClr val="008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//return 0;</a:t>
            </a:r>
            <a:endParaRPr lang="en-US" altLang="zh-CN" sz="1600" b="1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}</a:t>
            </a:r>
          </a:p>
          <a:p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    }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cout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&lt;&lt;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endl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;</a:t>
            </a:r>
          </a:p>
          <a:p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}</a:t>
            </a:r>
          </a:p>
          <a:p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}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09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主要內容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（一）經典問題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（二）數學問題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（三）數據結構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（四）動態規劃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（五）其他技巧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2412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數據結構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數據結構</a:t>
            </a: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考查數據結構上的常見操作，代碼量偏大</a:t>
            </a:r>
            <a:endParaRPr kumimoji="1"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）瞭解常用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數據結構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，如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鏈表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（單向、雙向、循環）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、樹、圖等；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）熟悉</a:t>
            </a:r>
            <a:r>
              <a:rPr kumimoji="1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指針</a:t>
            </a: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的運算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）熟練掌握數據結構上的各種</a:t>
            </a:r>
            <a:r>
              <a:rPr kumimoji="1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</a:t>
            </a: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，如創建、增、删、改、查等</a:t>
            </a: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kumimoji="1"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）按操作指令來維護數據結構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狀態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難點：</a:t>
            </a:r>
            <a:r>
              <a:rPr kumimoji="1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指針</a:t>
            </a: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1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操作實現</a:t>
            </a:r>
            <a:endParaRPr kumimoji="1"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94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經典問題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排序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3" name="Rectangle 3"/>
              <p:cNvSpPr>
                <a:spLocks noChangeArrowheads="1"/>
              </p:cNvSpPr>
              <p:nvPr/>
            </p:nvSpPr>
            <p:spPr bwMode="auto">
              <a:xfrm>
                <a:off x="479425" y="1146175"/>
                <a:ext cx="8208963" cy="4791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509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1pPr>
                <a:lvl2pPr marL="896938" indent="-417513" defTabSz="850900">
                  <a:spcBef>
                    <a:spcPct val="20000"/>
                  </a:spcBef>
                  <a:buChar char="–"/>
                  <a:defRPr sz="2000">
                    <a:solidFill>
                      <a:srgbClr val="0000CC"/>
                    </a:solidFill>
                    <a:latin typeface="Arial Unicode MS" pitchFamily="34" charset="-122"/>
                    <a:ea typeface="Arial Unicode MS" pitchFamily="34" charset="-122"/>
                  </a:defRPr>
                </a:lvl2pPr>
                <a:lvl3pPr marL="1143000" indent="-228600" defTabSz="8509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3pPr>
                <a:lvl4pPr marL="1600200" indent="-228600" defTabSz="850900">
                  <a:spcBef>
                    <a:spcPct val="20000"/>
                  </a:spcBef>
                  <a:buChar char="–"/>
                  <a:defRPr sz="1600">
                    <a:solidFill>
                      <a:srgbClr val="006600"/>
                    </a:solidFill>
                    <a:latin typeface="Arial Unicode MS" pitchFamily="34" charset="-122"/>
                    <a:ea typeface="Arial Unicode MS" pitchFamily="34" charset="-122"/>
                  </a:defRPr>
                </a:lvl4pPr>
                <a:lvl5pPr marL="2057400" indent="-228600" defTabSz="8509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5pPr>
                <a:lvl6pPr marL="25146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6pPr>
                <a:lvl7pPr marL="29718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7pPr>
                <a:lvl8pPr marL="34290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8pPr>
                <a:lvl9pPr marL="38862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9pPr>
              </a:lstStyle>
              <a:p>
                <a:pPr marL="0" marR="0" lvl="0" indent="0" defTabSz="8509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FF66"/>
                  </a:buClr>
                  <a:buSzTx/>
                  <a:buFontTx/>
                  <a:buNone/>
                  <a:tabLst/>
                  <a:defRPr/>
                </a:pPr>
                <a:r>
                  <a:rPr kumimoji="1"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排序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——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必須掌握的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基本算法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，是學習其他大部分算法的前提和保證。</a:t>
                </a:r>
                <a:endParaRPr kumimoji="1"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lvl="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FFF66"/>
                  </a:buClr>
                  <a:buNone/>
                  <a:defRPr/>
                </a:pPr>
                <a:r>
                  <a:rPr kumimoji="1"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經典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排序算法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(</a:t>
                </a:r>
                <a:r>
                  <a:rPr kumimoji="1"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時間複雜度，空間複雜度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)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：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冒泡排序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(O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1"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e>
                      <m:sup>
                        <m:r>
                          <a:rPr kumimoji="1"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), O(1))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、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快速排序</a:t>
                </a:r>
                <a:r>
                  <a:rPr kumimoji="1" lang="en-US" altLang="zh-CN" sz="3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O(</a:t>
                </a:r>
                <a:r>
                  <a:rPr kumimoji="1" lang="en-US" altLang="zh-CN" b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nlogn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), O(</a:t>
                </a:r>
                <a:r>
                  <a:rPr kumimoji="1" lang="en-US" altLang="zh-CN" b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logn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)) 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、選擇排序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(O(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e>
                      <m:sup>
                        <m:r>
                          <a:rPr kumimoji="1" lang="en-US" altLang="zh-CN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), O(1))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、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插入排序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e>
                      <m:sup>
                        <m:r>
                          <a:rPr kumimoji="1"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), O(1)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)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、歸幷排序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(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O(</a:t>
                </a:r>
                <a:r>
                  <a:rPr kumimoji="1" lang="en-US" altLang="zh-CN" b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nlogn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), O(n))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、希爾排序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(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O(</a:t>
                </a:r>
                <a:r>
                  <a:rPr kumimoji="1" lang="en-US" altLang="zh-CN" b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nlogn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), 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O(1))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、堆排序</a:t>
                </a:r>
                <a:r>
                  <a:rPr kumimoji="1" lang="en-US" altLang="zh-CN" sz="32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O(</a:t>
                </a:r>
                <a:r>
                  <a:rPr kumimoji="1" lang="en-US" altLang="zh-CN" b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nlogn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), 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O(1)) 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、桶排序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(O(</a:t>
                </a:r>
                <a:r>
                  <a:rPr kumimoji="1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n+k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)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,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O(</a:t>
                </a:r>
                <a:r>
                  <a:rPr kumimoji="1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n+k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))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、計數排序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(O(</a:t>
                </a:r>
                <a:r>
                  <a:rPr kumimoji="1" lang="en-US" altLang="zh-CN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n+k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), O(k))……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lvl="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FFF66"/>
                  </a:buClr>
                  <a:buNone/>
                  <a:defRPr/>
                </a:pP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8509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FF66"/>
                  </a:buClr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注意：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8509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FF66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	</a:t>
                </a:r>
                <a:r>
                  <a:rPr kumimoji="1" lang="zh-CN" alt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根據數據規模估算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時空複雜度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，選擇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適用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的排序算法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；</a:t>
                </a:r>
                <a:endParaRPr kumimoji="1" lang="en-US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12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5" y="1146175"/>
                <a:ext cx="8208963" cy="4791376"/>
              </a:xfrm>
              <a:prstGeom prst="rect">
                <a:avLst/>
              </a:prstGeom>
              <a:blipFill>
                <a:blip r:embed="rId2"/>
                <a:stretch>
                  <a:fillRect l="-1189" t="-1399" r="-1114" b="-15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3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例題九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67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年秋）撲克牌有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種花色：黑桃♠（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Spade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）、紅心</a:t>
            </a:r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♥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Heart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）、梅花♣（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Club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）、方塊</a:t>
            </a:r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♦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Diamond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）。每種花色有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張牌，編號從小到大爲：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A,2,3,4,5,6,7,8,9,10,J,Q,K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對于一個撲克牌堆，定義以下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種操作命令：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1)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添加（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Append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）：添加一張撲克牌到牌堆的底部。如命令“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Append Club Q”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表示添加一張梅花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到牌堆的底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部。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2)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抽取（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Extract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）：從牌堆中抽取某種花色的所有牌，按照編號從小到大進行排序，幷放到牌堆的頂部。如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命令“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Extract Heart”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表示抽取所有紅心牌，排序之後放到牌堆的頂部。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3)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反轉（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Revert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）：使整個牌堆逆序。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4)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彈出（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Pop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）：如果牌堆非空，則除去牌堆頂部的第一張牌；如果牌堆爲空，則不進行操作。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初始時牌堆爲空。輸入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個操作命令（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1 ≤ n ≤1000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），請問最終牌堆的頂部是什麽牌？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注意：每種花色和編號的牌數量不限。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輸入：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第一行輸入一個整數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，表示命令的數量。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接下來的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行，每一行輸入一個命令。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輸出：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輸出共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行。如果最終牌堆爲空，輸出“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null”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；如果最終牌堆非空，輸出牌堆頂部的牌的花色和編號（字母或數字），用空格分隔，幷注意字母的大小寫。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3" y="4912822"/>
            <a:ext cx="7750175" cy="194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1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12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算法步驟：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）定義相應的數據結構來存儲牌堆，可使用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vector</a:t>
            </a: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）讀入命令，解析每條命令對應的操作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）實現所有的操作，幷實時根據命令更新牌堆狀態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）根據情况正確輸出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注意：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逐步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實現好每一個操作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12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C8AF00-3D4B-4A28-AA80-0A3402EA3F51}"/>
              </a:ext>
            </a:extLst>
          </p:cNvPr>
          <p:cNvSpPr/>
          <p:nvPr/>
        </p:nvSpPr>
        <p:spPr>
          <a:xfrm>
            <a:off x="74428" y="1350020"/>
            <a:ext cx="4572000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stdio.h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</a:t>
            </a:r>
            <a:endParaRPr lang="en-US" altLang="zh-CN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&lt;iostream&gt;</a:t>
            </a:r>
            <a:endParaRPr lang="en-US" altLang="zh-CN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&lt;string&gt;</a:t>
            </a:r>
            <a:endParaRPr lang="en-US" altLang="zh-CN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&lt;vector&gt;</a:t>
            </a:r>
            <a:endParaRPr lang="en-US" altLang="zh-CN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using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namespace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std;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</a:t>
            </a:r>
            <a:endParaRPr lang="en-US" altLang="zh-CN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pPr lvl="1"/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</a:p>
          <a:p>
            <a:endParaRPr lang="en-US" altLang="zh-CN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endParaRPr lang="en-US" altLang="zh-CN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79383C-6E7A-472C-B75B-D00F5F7436F0}"/>
              </a:ext>
            </a:extLst>
          </p:cNvPr>
          <p:cNvSpPr/>
          <p:nvPr/>
        </p:nvSpPr>
        <p:spPr>
          <a:xfrm>
            <a:off x="4572000" y="1075997"/>
            <a:ext cx="4572000" cy="57554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"Spade"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"Heart"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"Club"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"Diamond"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"A"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"2"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"3"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"4"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"5"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"6"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"7"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"8"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"9"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"10"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"J"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"Q"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"K"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&gt;&gt;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n;</a:t>
            </a:r>
          </a:p>
          <a:p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cards;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88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DDABDB5-EA92-4977-A690-446F7CA7592C}"/>
              </a:ext>
            </a:extLst>
          </p:cNvPr>
          <p:cNvSpPr/>
          <p:nvPr/>
        </p:nvSpPr>
        <p:spPr>
          <a:xfrm>
            <a:off x="1238692" y="1196163"/>
            <a:ext cx="721950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n; i++)	</a:t>
            </a:r>
            <a:r>
              <a:rPr lang="en-US" altLang="zh-CN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處理命令</a:t>
            </a:r>
            <a:endParaRPr lang="nn-NO" altLang="zh-CN" sz="1600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pPr lvl="1"/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opt;</a:t>
            </a:r>
          </a:p>
          <a:p>
            <a:pPr lvl="1"/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&gt;&gt;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opt;</a:t>
            </a:r>
          </a:p>
          <a:p>
            <a:pPr lvl="1"/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opt.compare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"Append"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== 0) {</a:t>
            </a:r>
          </a:p>
          <a:p>
            <a:pPr lvl="2"/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color, num;</a:t>
            </a:r>
          </a:p>
          <a:p>
            <a:pPr lvl="2"/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&gt;&gt;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color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&gt;&gt;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num;</a:t>
            </a:r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2"/>
            <a:r>
              <a:rPr lang="en-US" altLang="zh-CN" sz="16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c;</a:t>
            </a:r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2"/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j = 0; j &lt;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colorMap.size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j++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lvl="3"/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color.compare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== 0) {</a:t>
            </a:r>
          </a:p>
          <a:p>
            <a:pPr lvl="4"/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c.colorId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j;</a:t>
            </a:r>
          </a:p>
          <a:p>
            <a:pPr lvl="4"/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2"/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}}</a:t>
            </a:r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2"/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j = 0; j &lt;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numMap.size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j++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lvl="3"/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num.compare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== 0) {</a:t>
            </a:r>
          </a:p>
          <a:p>
            <a:pPr lvl="3"/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c.numId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j;</a:t>
            </a:r>
          </a:p>
          <a:p>
            <a:pPr lvl="3"/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2"/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}}</a:t>
            </a:r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2"/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cards.push_back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(c);</a:t>
            </a:r>
          </a:p>
          <a:p>
            <a:pPr lvl="2"/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4567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76DD50-891B-449A-A98A-C388DD3A44FF}"/>
              </a:ext>
            </a:extLst>
          </p:cNvPr>
          <p:cNvSpPr/>
          <p:nvPr/>
        </p:nvSpPr>
        <p:spPr>
          <a:xfrm>
            <a:off x="1007918" y="914400"/>
            <a:ext cx="775508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opt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compare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“Extract”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== 0) {   </a:t>
            </a:r>
            <a:r>
              <a:rPr lang="en-US" altLang="zh-CN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判斷指令</a:t>
            </a:r>
            <a:endParaRPr lang="en-US" altLang="zh-CN" sz="1600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i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i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&gt;&gt;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-1;</a:t>
            </a:r>
            <a:endParaRPr lang="zh-CN" altLang="en-US" sz="16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 </a:t>
            </a:r>
            <a:r>
              <a:rPr lang="en-US" altLang="zh-CN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匹配花色</a:t>
            </a:r>
            <a:endParaRPr lang="en-US" altLang="zh-CN" sz="1600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if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compare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== 0) {</a:t>
            </a:r>
          </a:p>
          <a:p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break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;}}</a:t>
            </a:r>
          </a:p>
          <a:p>
            <a:r>
              <a:rPr lang="en-US" altLang="zh-CN" sz="1600" i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		</a:t>
            </a:r>
            <a:endParaRPr lang="en-US" altLang="zh-CN" sz="1600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- 1;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&gt;= 0;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--) {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if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 </a:t>
            </a:r>
            <a:r>
              <a:rPr lang="en-US" altLang="zh-CN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抽取出牌，幷插入排序</a:t>
            </a:r>
            <a:endParaRPr lang="en-US" altLang="zh-CN" sz="1600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bool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inserted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false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for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 {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if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&gt;=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numId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begin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inserted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break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;}}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if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inserted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 </a:t>
            </a:r>
            <a:r>
              <a:rPr lang="en-US" altLang="zh-CN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插入到牌堆末尾</a:t>
            </a:r>
            <a:endParaRPr lang="en-US" altLang="zh-CN" sz="1600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push_back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);}</a:t>
            </a:r>
          </a:p>
          <a:p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erase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begin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);}}	</a:t>
            </a:r>
            <a:r>
              <a:rPr lang="en-US" altLang="zh-CN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删掉原牌堆中的牌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- 1;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&gt;= 0; 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--) {</a:t>
            </a:r>
          </a:p>
          <a:p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begin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(), </a:t>
            </a:r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);}</a:t>
            </a:r>
            <a:r>
              <a:rPr lang="en-US" altLang="zh-CN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放回排序後的牌</a:t>
            </a:r>
          </a:p>
          <a:p>
            <a:r>
              <a:rPr lang="en-US" altLang="zh-CN" sz="1600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clear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();} </a:t>
            </a:r>
            <a:r>
              <a:rPr lang="en-US" altLang="zh-CN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釋放</a:t>
            </a:r>
            <a:r>
              <a:rPr lang="en-US" altLang="zh-CN" sz="16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61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6348CD-7EC1-4B02-BDBF-DA8B339B0648}"/>
              </a:ext>
            </a:extLst>
          </p:cNvPr>
          <p:cNvSpPr/>
          <p:nvPr/>
        </p:nvSpPr>
        <p:spPr>
          <a:xfrm>
            <a:off x="127590" y="1291672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opt.compare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"Revert"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== 0) {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size =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cards.size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j = 0; j &lt; size / 2;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lvl="2"/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temp = cards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cards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 - 1 - j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 - 1 - j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temp;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opt.compare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"Pop"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== 0) {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cards.size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&gt; 0)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cards.erase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cards.begin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9B8FB3-FF36-4BC9-8385-C19B140DD928}"/>
              </a:ext>
            </a:extLst>
          </p:cNvPr>
          <p:cNvSpPr/>
          <p:nvPr/>
        </p:nvSpPr>
        <p:spPr>
          <a:xfrm>
            <a:off x="5411972" y="1291672"/>
            <a:ext cx="36044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cards.size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== 0)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"null"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topCard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cards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0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topCard.colorId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 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&lt;&lt;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numMap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topCard.numId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0;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CC92C0-C6C4-41BC-87A8-D01B42BC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42" y="5073130"/>
            <a:ext cx="2400000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Extract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”操作步驟：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）讀入命令，幷解析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）判斷要進行操作的花色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）將所有目標花色牌抽出，幷排序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）將排序後的牌，放回牌庫中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7918" y="914400"/>
            <a:ext cx="775508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opt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compare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“Extract”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== 0) {   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判斷指令</a:t>
            </a:r>
            <a:endParaRPr lang="en-US" altLang="zh-CN" sz="1600" b="1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i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b="1" i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&gt;&gt;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colorId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-1;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 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匹配花色</a:t>
            </a:r>
            <a:endParaRPr lang="en-US" altLang="zh-CN" sz="1600" b="1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if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compare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colorMap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== 0) {</a:t>
            </a:r>
          </a:p>
          <a:p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colorId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break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;}}</a:t>
            </a:r>
          </a:p>
          <a:p>
            <a:r>
              <a:rPr lang="en-US" altLang="zh-CN" sz="1600" b="1" i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		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存放抽取出來牌的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- 1;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&gt;= 0;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--) {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if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colorId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colorId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 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抽取出牌，幷插入排序</a:t>
            </a:r>
            <a:endParaRPr lang="en-US" altLang="zh-CN" sz="1600" b="1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bool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inserted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false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for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 {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if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numId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&gt;=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numId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begin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inserted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break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;}}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if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inserted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 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插入到牌堆末尾</a:t>
            </a:r>
          </a:p>
          <a:p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	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push_back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);}</a:t>
            </a:r>
          </a:p>
          <a:p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erase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begin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);}}	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删掉原牌堆中的牌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size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- 1;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&gt;= 0; 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--) {</a:t>
            </a:r>
          </a:p>
          <a:p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begin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(), </a:t>
            </a:r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b="1" dirty="0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);}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放回排序後的牌</a:t>
            </a:r>
          </a:p>
          <a:p>
            <a:r>
              <a:rPr lang="en-US" altLang="zh-CN" sz="1600" b="1" dirty="0" err="1">
                <a:solidFill>
                  <a:srgbClr val="000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extractedCards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b="1" i="1" dirty="0" err="1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clear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();} 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釋放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A9D4FF-90A2-4418-A029-CF4F98D1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思考題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D2D58E-4E98-4322-A067-C7C38A2A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042859"/>
            <a:ext cx="4376770" cy="55999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28BFED-C424-4009-B3B2-6CF29A827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686" y="1139333"/>
            <a:ext cx="4039085" cy="25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8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A9D4FF-90A2-4418-A029-CF4F98D1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思考題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D9B1A-AFC0-4D2F-8B3F-6F6C7001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" y="948629"/>
            <a:ext cx="3773484" cy="58702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81C8F4-3F68-4DF8-9D17-E0403394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54" y="948629"/>
            <a:ext cx="3942554" cy="39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例題一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67518" y="1018585"/>
            <a:ext cx="8208963" cy="570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題目描述：對輸入的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個數進行排序幷輸出。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輸入：輸入第一行包括一個正整數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n(1&lt;=n&lt;=100)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，接下來一行包括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個整數。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輸出：將排序後的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個數整數輸出，每個數後面都有一個空格。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樣例輸入：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</a:p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1 4 3 2</a:t>
            </a:r>
          </a:p>
          <a:p>
            <a:pPr>
              <a:buNone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樣例輸出：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1 2 3 4</a:t>
            </a:r>
            <a:endParaRPr lang="zh-CN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27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A9D4FF-90A2-4418-A029-CF4F98D1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思考題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2D07EC-0A58-4561-8B67-A6599C62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68" y="941203"/>
            <a:ext cx="5265055" cy="24877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7BED43-343E-47B0-B47F-09E61437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3" y="3429000"/>
            <a:ext cx="4954774" cy="33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36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主要內容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（一）經典問題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（二）數學問題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（三）數據結構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（四）動態規劃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（五）其他技巧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825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動態規劃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考查對一些常見算法，有一定難度，如分治、回溯、貪心、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動態規劃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、寬搜、深搜等</a:t>
            </a:r>
            <a:endParaRPr kumimoji="1"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注意：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）熟悉常見算法，瞭解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遞推基本思想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）按題目要求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建模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）先完成邏輯上的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推導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）編程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實現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邏輯上推導；</a:t>
            </a:r>
            <a:b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8509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難點：建立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合適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的模型，如狀態轉移方程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1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例題十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529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題目描述：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階樓梯上樓問題：一次可以走兩階或者一階，問有多少種上樓方式？（要求非遞歸方式）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輸入：輸入包括一個正整數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N(1&lt;=N&lt;=90)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輸出：輸出當樓階梯數是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時的上樓方式個數。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樣例輸入：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樣例輸出：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</a:p>
          <a:p>
            <a:pPr>
              <a:buNone/>
            </a:pP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上樓方式：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1-&gt;1-&gt;1-&gt;1</a:t>
            </a: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1-&gt;1-&gt;2</a:t>
            </a: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1-&gt;2-&gt;1</a:t>
            </a: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2-&gt;1-&gt;1</a:t>
            </a: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2-&gt;2</a:t>
            </a:r>
          </a:p>
        </p:txBody>
      </p:sp>
    </p:spTree>
    <p:extLst>
      <p:ext uri="{BB962C8B-B14F-4D97-AF65-F5344CB8AC3E}">
        <p14:creationId xmlns:p14="http://schemas.microsoft.com/office/powerpoint/2010/main" val="37790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例題十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463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解題思路：從遞推的角度來思考。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、我們可以把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分別等于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的答案依次排列爲一個數列，即需求這個數列的每一個數的值。我們可以定義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F[n]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爲數列中的第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個數，同時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F[n]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爲臺階總數爲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時的上臺階方式總數。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、首先當數據規模較小時，我們可以直接得到答案，如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F[1]=1,F[2]=2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。其次，我們必須確定數列間的遞推關係。當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時，我們考慮每種上臺階方式的最後一步，由于只有兩種行走的方法，因此它只可能是從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n-1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階經過一步走到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階，或者從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n-2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階經過二步走到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、分別考慮兩類上樓梯的方式，從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n-1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階經過一步走到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階的方式，與原問題中到達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n-1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階的方式相同，同爲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F[n-1]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；同理，經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n-2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到達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階，與原問題中到達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n-2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階的方式相同，同爲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F[n-2]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。綜上可得，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F[n] = F[n-1] + F[n-2]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因此由初始值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F[1] = 1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F[2] = 2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，則能推出所有的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F[n]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2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例題十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0FF49A-1E63-4E0C-8F32-F6DD1F0336F6}"/>
              </a:ext>
            </a:extLst>
          </p:cNvPr>
          <p:cNvSpPr/>
          <p:nvPr/>
        </p:nvSpPr>
        <p:spPr>
          <a:xfrm>
            <a:off x="1318437" y="1389574"/>
            <a:ext cx="7145079" cy="35394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600" b="1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stdio.h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</a:t>
            </a:r>
            <a:endParaRPr lang="en-US" altLang="zh-CN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F[91];	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//F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數組保存數列的每一個值，由于數值過大，我們需要使用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long </a:t>
            </a:r>
            <a:r>
              <a:rPr lang="en-US" altLang="zh-CN" sz="1600" b="1" dirty="0" err="1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long</a:t>
            </a:r>
            <a:endParaRPr lang="en-US" altLang="zh-CN" sz="1600" b="1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 {</a:t>
            </a: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F[1] = 1, F[2] = 2;		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數列初始值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3;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&lt;= 90;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	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遞推求得數列的每一個數字</a:t>
            </a:r>
          </a:p>
          <a:p>
            <a:pPr lvl="1"/>
            <a:r>
              <a:rPr lang="nn-NO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F[i] = F[i - 1] + F[i - 2];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n;</a:t>
            </a: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scanf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"%d"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&amp;n);		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輸入</a:t>
            </a: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</a:t>
            </a:r>
            <a:r>
              <a:rPr lang="en-US" altLang="zh-CN" sz="1600" b="1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lld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\n"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F[n]);	</a:t>
            </a:r>
            <a:r>
              <a:rPr lang="en-US" altLang="zh-CN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輸入相應的數列數字</a:t>
            </a:r>
          </a:p>
          <a:p>
            <a:endParaRPr lang="zh-CN" altLang="en-US" sz="1600" b="1" dirty="0">
              <a:solidFill>
                <a:srgbClr val="C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0;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5D65C7-F6C6-4E88-99F7-21621FFE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378" y="5322036"/>
            <a:ext cx="2457143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最長遞增子序列（</a:t>
            </a:r>
            <a:r>
              <a:rPr lang="en-US" altLang="zh-CN" dirty="0">
                <a:latin typeface="Times New Roman" panose="02020603050405020304" pitchFamily="18" charset="0"/>
              </a:rPr>
              <a:t>LIS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3" name="Rectangle 3"/>
              <p:cNvSpPr>
                <a:spLocks noChangeArrowheads="1"/>
              </p:cNvSpPr>
              <p:nvPr/>
            </p:nvSpPr>
            <p:spPr bwMode="auto">
              <a:xfrm>
                <a:off x="479425" y="1146175"/>
                <a:ext cx="8208963" cy="362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509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1pPr>
                <a:lvl2pPr marL="896938" indent="-417513" defTabSz="850900">
                  <a:spcBef>
                    <a:spcPct val="20000"/>
                  </a:spcBef>
                  <a:buChar char="–"/>
                  <a:defRPr sz="2000">
                    <a:solidFill>
                      <a:srgbClr val="0000CC"/>
                    </a:solidFill>
                    <a:latin typeface="Arial Unicode MS" pitchFamily="34" charset="-122"/>
                    <a:ea typeface="Arial Unicode MS" pitchFamily="34" charset="-122"/>
                  </a:defRPr>
                </a:lvl2pPr>
                <a:lvl3pPr marL="1143000" indent="-228600" defTabSz="8509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3pPr>
                <a:lvl4pPr marL="1600200" indent="-228600" defTabSz="850900">
                  <a:spcBef>
                    <a:spcPct val="20000"/>
                  </a:spcBef>
                  <a:buChar char="–"/>
                  <a:defRPr sz="1600">
                    <a:solidFill>
                      <a:srgbClr val="006600"/>
                    </a:solidFill>
                    <a:latin typeface="Arial Unicode MS" pitchFamily="34" charset="-122"/>
                    <a:ea typeface="Arial Unicode MS" pitchFamily="34" charset="-122"/>
                  </a:defRPr>
                </a:lvl4pPr>
                <a:lvl5pPr marL="2057400" indent="-228600" defTabSz="8509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5pPr>
                <a:lvl6pPr marL="25146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6pPr>
                <a:lvl7pPr marL="29718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7pPr>
                <a:lvl8pPr marL="34290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8pPr>
                <a:lvl9pPr marL="38862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問題建模：</a:t>
                </a: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已知一個序列</a:t>
                </a: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}</a:t>
                </a: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，取出若干數組成一個新的序列</a:t>
                </a: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}</a:t>
                </a: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爲原序列的一個子序列，其中下標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保持遞增，即新數列中的各個數之間依舊保持原數列中的先後順序，我們稱</a:t>
                </a: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}</a:t>
                </a: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爲原序列的一個子序列。若在子序列中，當下標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</m:sSub>
                    <m:r>
                      <a:rPr lang="zh-CN" altLang="en-US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時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，那麽我們稱這個子序列爲原序列的一個遞增子序列。最長遞增子序列問題，就是在一個給定的原序列中，求得其最長遞增子序列長度（</a:t>
                </a: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Longest Increasing Subsequence</a:t>
                </a: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）。</a:t>
                </a: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2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5" y="1146175"/>
                <a:ext cx="8208963" cy="3627596"/>
              </a:xfrm>
              <a:prstGeom prst="rect">
                <a:avLst/>
              </a:prstGeom>
              <a:blipFill>
                <a:blip r:embed="rId3"/>
                <a:stretch>
                  <a:fillRect l="-1189" t="-1849" r="-1114" b="-30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464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最長遞增子序列（</a:t>
            </a:r>
            <a:r>
              <a:rPr lang="en-US" altLang="zh-CN" dirty="0">
                <a:latin typeface="Times New Roman" panose="02020603050405020304" pitchFamily="18" charset="0"/>
              </a:rPr>
              <a:t>LIS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3" name="Rectangle 3"/>
              <p:cNvSpPr>
                <a:spLocks noChangeArrowheads="1"/>
              </p:cNvSpPr>
              <p:nvPr/>
            </p:nvSpPr>
            <p:spPr bwMode="auto">
              <a:xfrm>
                <a:off x="479425" y="1146175"/>
                <a:ext cx="8283575" cy="5090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8509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1pPr>
                <a:lvl2pPr marL="896938" indent="-417513" defTabSz="850900">
                  <a:spcBef>
                    <a:spcPct val="20000"/>
                  </a:spcBef>
                  <a:buChar char="–"/>
                  <a:defRPr sz="2000">
                    <a:solidFill>
                      <a:srgbClr val="0000CC"/>
                    </a:solidFill>
                    <a:latin typeface="Arial Unicode MS" pitchFamily="34" charset="-122"/>
                    <a:ea typeface="Arial Unicode MS" pitchFamily="34" charset="-122"/>
                  </a:defRPr>
                </a:lvl2pPr>
                <a:lvl3pPr marL="1143000" indent="-228600" defTabSz="8509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3pPr>
                <a:lvl4pPr marL="1600200" indent="-228600" defTabSz="850900">
                  <a:spcBef>
                    <a:spcPct val="20000"/>
                  </a:spcBef>
                  <a:buChar char="–"/>
                  <a:defRPr sz="1600">
                    <a:solidFill>
                      <a:srgbClr val="006600"/>
                    </a:solidFill>
                    <a:latin typeface="Arial Unicode MS" pitchFamily="34" charset="-122"/>
                    <a:ea typeface="Arial Unicode MS" pitchFamily="34" charset="-122"/>
                  </a:defRPr>
                </a:lvl4pPr>
                <a:lvl5pPr marL="2057400" indent="-228600" defTabSz="8509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5pPr>
                <a:lvl6pPr marL="25146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6pPr>
                <a:lvl7pPr marL="29718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7pPr>
                <a:lvl8pPr marL="34290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8pPr>
                <a:lvl9pPr marL="38862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算法思路：</a:t>
                </a: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有序列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}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，我們求其最長遞增子序列長度。按照遞推的思想，用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F[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代表遞增子序列以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結束時它的最長長度。當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較小，我們容易得出其值，如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F[1]=1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。那麽如何由已經求得的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F[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值推得後面的值呢？</a:t>
                </a: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假設，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F[1]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F[x-1]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的值都已確定，注意到，以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結尾的遞增子序列，除了長度爲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的情况，其他情况中，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都是緊跟在一個由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）組成遞增子序列之後。要求以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結尾的最長遞增子序列長度，我們依次比較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與其之前所有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小于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，則說明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可以跟在以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結尾的遞增子序列之後，形成一個新的遞增子序列。又因爲以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結尾的遞增子序列的最長長度已求得，那麽在這種情况下，由以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結尾的最長遞增子序列再加上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得到新的序列，其長度也可以確定，取所有這些長度的最大值，我們即能得到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F[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的值。特殊時，當沒有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）小于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，那麽以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結尾的遞增子序列的最長長度爲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</a:t>
                </a:r>
              </a:p>
              <a:p>
                <a:pPr>
                  <a:buNone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F[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]=max{1, F[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]+1|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&amp;&amp;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}</a:t>
                </a:r>
              </a:p>
              <a:p>
                <a:pPr>
                  <a:buNone/>
                </a:pP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2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5" y="1146175"/>
                <a:ext cx="8283575" cy="5090624"/>
              </a:xfrm>
              <a:prstGeom prst="rect">
                <a:avLst/>
              </a:prstGeom>
              <a:blipFill>
                <a:blip r:embed="rId3"/>
                <a:stretch>
                  <a:fillRect l="-1177" t="-1317" r="-38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69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最長遞增子序列（</a:t>
            </a:r>
            <a:r>
              <a:rPr lang="en-US" altLang="zh-CN" dirty="0">
                <a:latin typeface="Times New Roman" panose="02020603050405020304" pitchFamily="18" charset="0"/>
              </a:rPr>
              <a:t>LIS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3" name="Rectangle 3"/>
              <p:cNvSpPr>
                <a:spLocks noChangeArrowheads="1"/>
              </p:cNvSpPr>
              <p:nvPr/>
            </p:nvSpPr>
            <p:spPr bwMode="auto">
              <a:xfrm>
                <a:off x="479425" y="1146175"/>
                <a:ext cx="8283575" cy="3451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8509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1pPr>
                <a:lvl2pPr marL="896938" indent="-417513" defTabSz="850900">
                  <a:spcBef>
                    <a:spcPct val="20000"/>
                  </a:spcBef>
                  <a:buChar char="–"/>
                  <a:defRPr sz="2000">
                    <a:solidFill>
                      <a:srgbClr val="0000CC"/>
                    </a:solidFill>
                    <a:latin typeface="Arial Unicode MS" pitchFamily="34" charset="-122"/>
                    <a:ea typeface="Arial Unicode MS" pitchFamily="34" charset="-122"/>
                  </a:defRPr>
                </a:lvl2pPr>
                <a:lvl3pPr marL="1143000" indent="-228600" defTabSz="8509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3pPr>
                <a:lvl4pPr marL="1600200" indent="-228600" defTabSz="850900">
                  <a:spcBef>
                    <a:spcPct val="20000"/>
                  </a:spcBef>
                  <a:buChar char="–"/>
                  <a:defRPr sz="1600">
                    <a:solidFill>
                      <a:srgbClr val="006600"/>
                    </a:solidFill>
                    <a:latin typeface="Arial Unicode MS" pitchFamily="34" charset="-122"/>
                    <a:ea typeface="Arial Unicode MS" pitchFamily="34" charset="-122"/>
                  </a:defRPr>
                </a:lvl4pPr>
                <a:lvl5pPr marL="2057400" indent="-228600" defTabSz="8509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5pPr>
                <a:lvl6pPr marL="25146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6pPr>
                <a:lvl7pPr marL="29718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7pPr>
                <a:lvl8pPr marL="34290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8pPr>
                <a:lvl9pPr marL="38862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算法思路：</a:t>
                </a: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我們給出求序列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{1,4,3,2,6,5}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的最長遞增子序列長度的所有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F[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總結，求最長遞增子序列長度的遞推公式爲：</a:t>
                </a: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	F[1]=1;</a:t>
                </a:r>
              </a:p>
              <a:p>
                <a:pPr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	F[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]=max{1,F[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]+1|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&amp;&amp;</a:t>
                </a:r>
                <a:r>
                  <a:rPr lang="en-US" altLang="zh-CN" sz="20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𝐣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};</a:t>
                </a: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2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5" y="1146175"/>
                <a:ext cx="8283575" cy="3451266"/>
              </a:xfrm>
              <a:prstGeom prst="rect">
                <a:avLst/>
              </a:prstGeom>
              <a:blipFill>
                <a:blip r:embed="rId3"/>
                <a:stretch>
                  <a:fillRect l="-1177" t="-1943" b="-14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64F5D55-37C8-4856-88F0-042B22025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387853"/>
              </p:ext>
            </p:extLst>
          </p:nvPr>
        </p:nvGraphicFramePr>
        <p:xfrm>
          <a:off x="1205021" y="2109382"/>
          <a:ext cx="7247862" cy="781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7977">
                  <a:extLst>
                    <a:ext uri="{9D8B030D-6E8A-4147-A177-3AD203B41FA5}">
                      <a16:colId xmlns:a16="http://schemas.microsoft.com/office/drawing/2014/main" val="778096498"/>
                    </a:ext>
                  </a:extLst>
                </a:gridCol>
                <a:gridCol w="1053216">
                  <a:extLst>
                    <a:ext uri="{9D8B030D-6E8A-4147-A177-3AD203B41FA5}">
                      <a16:colId xmlns:a16="http://schemas.microsoft.com/office/drawing/2014/main" val="657030193"/>
                    </a:ext>
                  </a:extLst>
                </a:gridCol>
                <a:gridCol w="1362738">
                  <a:extLst>
                    <a:ext uri="{9D8B030D-6E8A-4147-A177-3AD203B41FA5}">
                      <a16:colId xmlns:a16="http://schemas.microsoft.com/office/drawing/2014/main" val="638128274"/>
                    </a:ext>
                  </a:extLst>
                </a:gridCol>
                <a:gridCol w="1207977">
                  <a:extLst>
                    <a:ext uri="{9D8B030D-6E8A-4147-A177-3AD203B41FA5}">
                      <a16:colId xmlns:a16="http://schemas.microsoft.com/office/drawing/2014/main" val="2444319851"/>
                    </a:ext>
                  </a:extLst>
                </a:gridCol>
                <a:gridCol w="1207977">
                  <a:extLst>
                    <a:ext uri="{9D8B030D-6E8A-4147-A177-3AD203B41FA5}">
                      <a16:colId xmlns:a16="http://schemas.microsoft.com/office/drawing/2014/main" val="2955852386"/>
                    </a:ext>
                  </a:extLst>
                </a:gridCol>
                <a:gridCol w="1207977">
                  <a:extLst>
                    <a:ext uri="{9D8B030D-6E8A-4147-A177-3AD203B41FA5}">
                      <a16:colId xmlns:a16="http://schemas.microsoft.com/office/drawing/2014/main" val="3682749877"/>
                    </a:ext>
                  </a:extLst>
                </a:gridCol>
              </a:tblGrid>
              <a:tr h="4105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F[1] (1)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F[2] (4)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F[3] (3)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F[4] (2)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F[5] (6)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F[6] (5)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3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12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52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例題十一</a:t>
            </a:r>
            <a:r>
              <a:rPr lang="en-US" altLang="zh-CN" dirty="0"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攔截導彈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529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題目描述：某國爲了防禦敵國的導彈襲擊，開發出了一套導彈攔截系統。但是這種導彈攔截系統有一個缺陷：雖然它的第一發炮彈能够到達任意的高度，但是以後每一發炮彈都不能高于前一發的高度。某天，雷達捕捉到敵國的導彈來襲，幷觀測到導彈依次飛來的高度，請計算這套系統最多能攔截多少導彈。攔截來襲導彈時，必須按來襲導彈襲擊的時間順序，不允許先攔截後面的導彈，再攔截前面的導彈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輸入：包含兩行，第一行，輸入雷達捕捉到的敵國導彈數量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 (k&lt;=25),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第二行，輸入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個正整數，表示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枚導彈的高度，按來襲導彈的襲擊時間順序給出，以空格分隔。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輸出：包含一個整數，表示最多能攔截多少枚導彈。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樣例輸入：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300 207 155 300 299 170 158 65</a:t>
            </a: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樣例輸出：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6463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599B4AEE-EFA7-4C00-83B4-17682743D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8467725" cy="68757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冒泡排序法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stdio.h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main()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n;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整數個數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buf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[100];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整數數組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("%d", &amp;n);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n;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個整數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("%d", &amp;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buf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排序過程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n;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外循環爲排序趟數，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len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個數進行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len-1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趟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     for (int j = 0; j &lt; 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 - 1 -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{  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內循環爲每趟比較的次數，遍歷比較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n-1-i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if 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buf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[j] &gt;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buf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[j + 1]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位置交換條件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int temp =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buf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[j];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buf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[j] =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buf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[j + 1];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buf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[j + 1] = temp;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n;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輸入排序後的整數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 ",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buf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406391-63C8-4EA6-A2F8-B3B2B7FE86E6}"/>
              </a:ext>
            </a:extLst>
          </p:cNvPr>
          <p:cNvSpPr/>
          <p:nvPr/>
        </p:nvSpPr>
        <p:spPr>
          <a:xfrm>
            <a:off x="6564497" y="351727"/>
            <a:ext cx="2037243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80808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#include</a:t>
            </a:r>
            <a:r>
              <a:rPr lang="en-US" altLang="zh-CN" sz="1600" b="1" dirty="0">
                <a:solidFill>
                  <a:srgbClr val="A31515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&lt;algorithm&gt;</a:t>
            </a:r>
            <a:endParaRPr lang="en-US" altLang="zh-CN" sz="1600" b="1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using namespace std;</a:t>
            </a:r>
            <a:endParaRPr lang="zh-CN" altLang="en-US" sz="1600" b="1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sort(</a:t>
            </a:r>
            <a:r>
              <a:rPr lang="en-US" altLang="zh-CN" sz="16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buf</a:t>
            </a:r>
            <a:r>
              <a:rPr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buf</a:t>
            </a:r>
            <a:r>
              <a:rPr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+ n);</a:t>
            </a:r>
          </a:p>
          <a:p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快速排序，還結合了插入排序和堆排序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E7CA56-BDE0-415D-9A69-2C91A08C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140" y="5772940"/>
            <a:ext cx="2257143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例題十一</a:t>
            </a:r>
            <a:r>
              <a:rPr lang="en-US" altLang="zh-CN" dirty="0"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攔截導彈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3" name="Rectangle 3"/>
              <p:cNvSpPr>
                <a:spLocks noChangeArrowheads="1"/>
              </p:cNvSpPr>
              <p:nvPr/>
            </p:nvSpPr>
            <p:spPr bwMode="auto">
              <a:xfrm>
                <a:off x="479425" y="1146175"/>
                <a:ext cx="8208963" cy="2007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509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1pPr>
                <a:lvl2pPr marL="896938" indent="-417513" defTabSz="850900">
                  <a:spcBef>
                    <a:spcPct val="20000"/>
                  </a:spcBef>
                  <a:buChar char="–"/>
                  <a:defRPr sz="2000">
                    <a:solidFill>
                      <a:srgbClr val="0000CC"/>
                    </a:solidFill>
                    <a:latin typeface="Arial Unicode MS" pitchFamily="34" charset="-122"/>
                    <a:ea typeface="Arial Unicode MS" pitchFamily="34" charset="-122"/>
                  </a:defRPr>
                </a:lvl2pPr>
                <a:lvl3pPr marL="1143000" indent="-228600" defTabSz="8509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3pPr>
                <a:lvl4pPr marL="1600200" indent="-228600" defTabSz="850900">
                  <a:spcBef>
                    <a:spcPct val="20000"/>
                  </a:spcBef>
                  <a:buChar char="–"/>
                  <a:defRPr sz="1600">
                    <a:solidFill>
                      <a:srgbClr val="006600"/>
                    </a:solidFill>
                    <a:latin typeface="Arial Unicode MS" pitchFamily="34" charset="-122"/>
                    <a:ea typeface="Arial Unicode MS" pitchFamily="34" charset="-122"/>
                  </a:defRPr>
                </a:lvl4pPr>
                <a:lvl5pPr marL="2057400" indent="-228600" defTabSz="8509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5pPr>
                <a:lvl6pPr marL="25146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6pPr>
                <a:lvl7pPr marL="29718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7pPr>
                <a:lvl8pPr marL="34290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8pPr>
                <a:lvl9pPr marL="38862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18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算法思想：</a:t>
                </a:r>
                <a:endPara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lang="zh-CN" altLang="en-US" sz="18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由題意可以看出，要求最多能够攔截多少枚導彈，即按照襲擊順序排列的導彈高度中求其最長不增子序列。與最長遞增子序列問題基本類似。</a:t>
                </a:r>
                <a:endPara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lang="zh-CN" altLang="en-US" sz="18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遞推關係如下：</a:t>
                </a:r>
                <a:endPara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None/>
                </a:pPr>
                <a:r>
                  <a:rPr lang="en-US" altLang="zh-CN" sz="18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F[1]=1;</a:t>
                </a:r>
              </a:p>
              <a:p>
                <a:pPr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	F[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18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]=max{1,F[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lang="en-US" altLang="zh-CN" sz="18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]+1|</a:t>
                </a:r>
                <a:r>
                  <a:rPr lang="en-US" altLang="zh-CN" sz="18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1800" b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&amp;&amp;</a:t>
                </a:r>
                <a:r>
                  <a:rPr lang="en-US" altLang="zh-CN" sz="1800" b="1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𝐣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8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};</a:t>
                </a:r>
                <a:r>
                  <a:rPr lang="en-US" altLang="zh-CN" sz="18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</a:t>
                </a:r>
              </a:p>
            </p:txBody>
          </p:sp>
        </mc:Choice>
        <mc:Fallback>
          <p:sp>
            <p:nvSpPr>
              <p:cNvPr id="512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5" y="1146175"/>
                <a:ext cx="8208963" cy="2007473"/>
              </a:xfrm>
              <a:prstGeom prst="rect">
                <a:avLst/>
              </a:prstGeom>
              <a:blipFill>
                <a:blip r:embed="rId2"/>
                <a:stretch>
                  <a:fillRect l="-669" t="-1520" b="-27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7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247650" y="101010"/>
            <a:ext cx="8648700" cy="64079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stdio.h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 max(int a, int b) { return a &gt; b ? a : b; }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取最大值函數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list[26];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按襲擊事件順序保存各導彈高度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[26];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保存以第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各導彈結尾的最長不增子序列長度</a:t>
            </a:r>
            <a:endParaRPr kumimoji="1" lang="zh-CN" altLang="en-US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main()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n;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("%d", &amp;n);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n;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("%d", &amp;list[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&lt;= n;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按照襲擊時間順序確定每一個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tmax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最大值的初始值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，即以其結尾的最長不增子序列爲長度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for (int j = 1; j &lt;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遍歷其前所有導彈高度</a:t>
            </a: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(list[j] &gt;= list[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])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號導彈不比當前導彈低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tmax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max(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tmax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[j] + 1);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將當前導彈排列在以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號導彈結尾的最長不增子序列之後，計算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[j]+1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，若大于當前最大值，則更新最大值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 =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tmax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將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保存在最大值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&lt;= n;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{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找到以每一個元素爲結尾的最長不增子序列中的最大值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max(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("%d\n",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ans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	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1EBCFD-5AB1-43FC-A59E-F9FABE86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454" y="5416564"/>
            <a:ext cx="2933333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3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最長公共子串（</a:t>
            </a:r>
            <a:r>
              <a:rPr lang="en-US" altLang="zh-CN" dirty="0">
                <a:latin typeface="Times New Roman" panose="02020603050405020304" pitchFamily="18" charset="0"/>
              </a:rPr>
              <a:t>LCS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問題描述（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Longest Common Substring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）：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與數字序列的子序列定義相同，在字符串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中按先後順序依次取出若干個字符，幷將它們排列成一個新的字符串，這個字符串就被稱爲原字符串的子串。</a:t>
            </a:r>
            <a:endParaRPr lang="en-US" altLang="zh-CN" sz="1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有兩個字符串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S1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S2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，求一個最長公共子串，即求字符串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S3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，它同時爲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S1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S2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的子串，且要求它的長度最長，幷確定這個長度。這個問題被稱爲最長公共子串問題。 </a:t>
            </a:r>
            <a:endParaRPr lang="en-US" altLang="zh-CN" sz="1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與最長遞增子序列問題類似，我們首先將原問題分割成一些子問題，用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dp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][j]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S1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中的前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個字符與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S2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中的前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個字符分別組成的前綴字符串的最長公共子串長度。顯然當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較小時，我們可以直接得出答案，如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dp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[0][j]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dp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][0]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必等于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。那麽假設已經求得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dp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][j](0&lt;=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&lt;x,0&lt;=j&lt;y)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的所有值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考慮如何由這些值繼而推得</a:t>
            </a:r>
            <a:r>
              <a:rPr lang="en-US" altLang="zh-CN" sz="1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dp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[x][y]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，求得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S1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個字符組成的前綴子串和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S2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個字符組成的前綴子串的最長公共子串長度。</a:t>
            </a:r>
            <a:endParaRPr lang="en-US" altLang="zh-CN" sz="1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9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最長公共子串（</a:t>
            </a:r>
            <a:r>
              <a:rPr lang="en-US" altLang="zh-CN" dirty="0">
                <a:latin typeface="Times New Roman" panose="02020603050405020304" pitchFamily="18" charset="0"/>
              </a:rPr>
              <a:t>LCS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3" name="Rectangle 3"/>
              <p:cNvSpPr>
                <a:spLocks noChangeArrowheads="1"/>
              </p:cNvSpPr>
              <p:nvPr/>
            </p:nvSpPr>
            <p:spPr bwMode="auto">
              <a:xfrm>
                <a:off x="479425" y="1146175"/>
                <a:ext cx="8208963" cy="5706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509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1pPr>
                <a:lvl2pPr marL="896938" indent="-417513" defTabSz="850900">
                  <a:spcBef>
                    <a:spcPct val="20000"/>
                  </a:spcBef>
                  <a:buChar char="–"/>
                  <a:defRPr sz="2000">
                    <a:solidFill>
                      <a:srgbClr val="0000CC"/>
                    </a:solidFill>
                    <a:latin typeface="Arial Unicode MS" pitchFamily="34" charset="-122"/>
                    <a:ea typeface="Arial Unicode MS" pitchFamily="34" charset="-122"/>
                  </a:defRPr>
                </a:lvl2pPr>
                <a:lvl3pPr marL="1143000" indent="-228600" defTabSz="8509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3pPr>
                <a:lvl4pPr marL="1600200" indent="-228600" defTabSz="850900">
                  <a:spcBef>
                    <a:spcPct val="20000"/>
                  </a:spcBef>
                  <a:buChar char="–"/>
                  <a:defRPr sz="1600">
                    <a:solidFill>
                      <a:srgbClr val="006600"/>
                    </a:solidFill>
                    <a:latin typeface="Arial Unicode MS" pitchFamily="34" charset="-122"/>
                    <a:ea typeface="Arial Unicode MS" pitchFamily="34" charset="-122"/>
                  </a:defRPr>
                </a:lvl4pPr>
                <a:lvl5pPr marL="2057400" indent="-228600" defTabSz="8509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5pPr>
                <a:lvl6pPr marL="25146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6pPr>
                <a:lvl7pPr marL="29718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7pPr>
                <a:lvl8pPr marL="34290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8pPr>
                <a:lvl9pPr marL="3886200" indent="-228600" defTabSz="8509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求</a:t>
                </a:r>
                <a:r>
                  <a:rPr lang="en-US" altLang="zh-CN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[x][y]</a:t>
                </a:r>
                <a:r>
                  <a:rPr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，情况討論：</a:t>
                </a: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S1[x]==S2[y]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中的第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個字符和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s2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中的第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個字符相同，同時由于它們都是各自前綴字符串的最後一個字符，那麽必存在一個最長公共子串以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S1[x]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S2[y]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結尾，其他部分等價于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中的前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x-1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個字符和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S2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的前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y-1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個字符的最長公共子串。所以這個子串的長度比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[x-1][y-1]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又增加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[x][y]=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[x-1][y-1]+1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相反，若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S1[x]!=S2[y]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，此時其最長公共子串長度爲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中前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x-1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個字符和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S2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中前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個字符的最長公共子串長度與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中前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個字符和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S2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中前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y-1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個字符的最長公共子串長度較大者。</a:t>
                </a: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[x][y]=max{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[x-1,y],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[x,y-1]}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總結，最長公共子串問題的遞推條件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[n][m])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0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[0][j](0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0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 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m)=0;</a:t>
                </a:r>
              </a:p>
              <a:p>
                <a:pPr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][0](0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 </m:t>
                    </m:r>
                  </m:oMath>
                </a14:m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 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n)=0;</a:t>
                </a:r>
              </a:p>
              <a:p>
                <a:pPr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][j]=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[i-1][j-1]+1;(S1[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]==S2[j])</a:t>
                </a:r>
              </a:p>
              <a:p>
                <a:pPr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][j]=max{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[i-1][j],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dp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][j-1]};(S1[</a:t>
                </a:r>
                <a:r>
                  <a:rPr lang="en-US" altLang="zh-CN" sz="2000" b="1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S2[j])</a:t>
                </a:r>
              </a:p>
              <a:p>
                <a:pPr>
                  <a:buNone/>
                </a:pPr>
                <a:endPara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2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5" y="1146175"/>
                <a:ext cx="8208963" cy="5706177"/>
              </a:xfrm>
              <a:prstGeom prst="rect">
                <a:avLst/>
              </a:prstGeom>
              <a:blipFill>
                <a:blip r:embed="rId3"/>
                <a:stretch>
                  <a:fillRect l="-1189" t="-1175" r="-23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51137EDE-F53D-4AE8-8DE2-EF0C13319B39}"/>
              </a:ext>
            </a:extLst>
          </p:cNvPr>
          <p:cNvSpPr/>
          <p:nvPr/>
        </p:nvSpPr>
        <p:spPr>
          <a:xfrm>
            <a:off x="5369442" y="914400"/>
            <a:ext cx="3393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S1=“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S2=“abed”, x=4, y=4,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[3][3]=2,dp[4][4]=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[3][3]+1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89C595-8FD8-4904-AD92-6ED3B100BF4E}"/>
              </a:ext>
            </a:extLst>
          </p:cNvPr>
          <p:cNvSpPr/>
          <p:nvPr/>
        </p:nvSpPr>
        <p:spPr>
          <a:xfrm>
            <a:off x="6468140" y="3895061"/>
            <a:ext cx="25163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S1=“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S2=“abed”, x=3, y=3,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[2][3]=2,dp[3][2]=2,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[3][3]=max{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[2][3],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[3][2]}=2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0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例題十二</a:t>
            </a:r>
            <a:r>
              <a:rPr lang="en-US" altLang="zh-CN" dirty="0">
                <a:latin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</a:rPr>
              <a:t>最長公共子串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題目描述：尋找兩個字符串的最長公共子串。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輸入：輸入有兩行，每行包含一個由小寫字母組成的字符串。其中每個字符串中不含空格，且長度不超過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100.</a:t>
            </a: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輸出：包含一個整數，表示兩個字符串的最長公共子串的長度。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樣例輸入：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abcd</a:t>
            </a:r>
          </a:p>
          <a:p>
            <a:pPr>
              <a:buNone/>
            </a:pPr>
            <a:r>
              <a:rPr lang="en-US" altLang="zh-CN" sz="18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cxbydz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樣例輸出：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23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E32E0C07-DD0B-40B6-A029-07095D45E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108091"/>
            <a:ext cx="8648700" cy="66418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stdio.h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#include&lt;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string.h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[101][101];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max(int a, int b) { return a &gt; b ? a : b; }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取最大值函數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kumimoji="1" lang="zh-CN" altLang="en-US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main()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char S1[101], S2[101];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存放字符串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s%s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", S1, S2);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輸入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L1 =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strlen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(S1);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L2 =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strlen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(S2);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依次計算兩字符串長度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&lt;= L1;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][0] = 0;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(int j = 0; j &lt;= L2;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[0][j] = 0; 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初始值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&lt;= L1;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 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for (int j = 1; j &lt;= L2;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兩重循環依次求得每個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][j]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值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(S1[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- 1] != S2[j - 1])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		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字符串數組下標從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開始，所以第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個字符位置爲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S1[i-1]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，若當前兩個字符不相等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][j] = max(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][j - 1],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- 1][j]);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][j]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爲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][j-1]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[i-1][j]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中較大的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else {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若他們相等，則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][j]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比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[i-1][j-1]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再加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	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][j] = 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- 1][j - 1] + 1;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("%d\n",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dp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[L1][L2]);	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輸出答案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	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DFA6C5-8F30-4AFC-847E-B38BC154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701" y="5558113"/>
            <a:ext cx="1238095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思考題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54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年秋）有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種類型的短棒，第</a:t>
            </a:r>
            <a:r>
              <a:rPr lang="en-US" altLang="zh-CN" sz="16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種短棒長度爲</a:t>
            </a:r>
            <a:r>
              <a:rPr lang="en-US" altLang="zh-CN" sz="16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a_i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，武力值爲</a:t>
            </a:r>
            <a:r>
              <a:rPr lang="en-US" altLang="zh-CN" sz="16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b_i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，數量無限。這些短棒可以多個粘到一起成爲長一些的棒。普通情况下，長度爲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的棒和長度爲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的棒組成一個長度爲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A+B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的棒，此時</a:t>
            </a:r>
          </a:p>
          <a:p>
            <a:pPr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•	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A+B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的棒的武力值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的棒的武力值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的棒的武力值</a:t>
            </a:r>
          </a:p>
          <a:p>
            <a:pPr>
              <a:buNone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但是，如果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與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的長度相等，則其武力值還要再增加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233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（因爲這樣它比較像雙節棍，然後忍不住哼哼哈兮，引得大家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233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）。也就是說，若用兩個長度爲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的棒，組成一個長度爲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2K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的棒，此時，</a:t>
            </a:r>
          </a:p>
          <a:p>
            <a:pPr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•	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2K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的棒的武力值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長度爲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的棒的武力值*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2 + 233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buNone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現在，已知需要一根長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的棒，且要求武力值最大化。那麽請問這根棒最大的武力值是多少？</a:t>
            </a:r>
          </a:p>
          <a:p>
            <a:pPr>
              <a:buNone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輸入：</a:t>
            </a:r>
          </a:p>
          <a:p>
            <a:pPr>
              <a:buNone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第一行輸入兩個數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</a:p>
          <a:p>
            <a:pPr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第二行爲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個整數</a:t>
            </a:r>
            <a:r>
              <a:rPr lang="en-US" altLang="zh-CN" sz="16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a_i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，表示每種短棒的長度。 </a:t>
            </a:r>
          </a:p>
          <a:p>
            <a:pPr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第三行爲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個整數</a:t>
            </a:r>
            <a:r>
              <a:rPr lang="en-US" altLang="zh-CN" sz="16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b_i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，表示每種短棒的武力值。</a:t>
            </a:r>
          </a:p>
          <a:p>
            <a:pPr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輸入數據保證有解。</a:t>
            </a:r>
          </a:p>
          <a:p>
            <a:pPr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	(0 &lt; N, M, </a:t>
            </a:r>
            <a:r>
              <a:rPr lang="en-US" altLang="zh-CN" sz="16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a_i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 &lt; 1000)</a:t>
            </a:r>
          </a:p>
          <a:p>
            <a:pPr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	(</a:t>
            </a:r>
            <a:r>
              <a:rPr lang="en-US" altLang="zh-CN" sz="16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a_i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 ≤ M) </a:t>
            </a:r>
          </a:p>
          <a:p>
            <a:pPr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	(0 &lt; </a:t>
            </a:r>
            <a:r>
              <a:rPr lang="en-US" altLang="zh-CN" sz="16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b_i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 &lt; 10000)</a:t>
            </a:r>
          </a:p>
          <a:p>
            <a:pPr>
              <a:buNone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輸出：輸出一個整數，表示長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的棒的最大武力值。</a:t>
            </a:r>
          </a:p>
        </p:txBody>
      </p:sp>
    </p:spTree>
    <p:extLst>
      <p:ext uri="{BB962C8B-B14F-4D97-AF65-F5344CB8AC3E}">
        <p14:creationId xmlns:p14="http://schemas.microsoft.com/office/powerpoint/2010/main" val="17974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思考題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注釋</a:t>
            </a:r>
          </a:p>
          <a:p>
            <a:pPr>
              <a:buNone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以下爲幾種可能的組成方案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>
              <a:buNone/>
            </a:pP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((2 2) (2 2)) (2) = ((3000*2+233)*2+233) + 3000 = 15699 </a:t>
            </a:r>
          </a:p>
          <a:p>
            <a:pPr>
              <a:buNone/>
            </a:pP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((2 2) (2)) (2 2) = ((3000*2+233) + 3000) + (3000*2+233) = 15466 </a:t>
            </a:r>
          </a:p>
          <a:p>
            <a:pPr>
              <a:buNone/>
            </a:pP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((2 2) 1) (1 (2 2)) = ((3000*2+233)+1000)*2+233 = 14699 </a:t>
            </a:r>
          </a:p>
          <a:p>
            <a:pPr>
              <a:buNone/>
            </a:pP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(2 3) (2 3) = (3000+6000)*2+233 = 18233 </a:t>
            </a:r>
          </a:p>
          <a:p>
            <a:pPr>
              <a:buNone/>
            </a:pP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(1 3) (3 3) = (1000+6000)+(6000*2+233) = 19233</a:t>
            </a:r>
          </a:p>
          <a:p>
            <a:pPr>
              <a:buNone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容易發現，拼接的順序，對于最後的武力值也有影響。</a:t>
            </a:r>
          </a:p>
          <a:p>
            <a:pPr>
              <a:buNone/>
            </a:pPr>
            <a:endParaRPr kumimoji="1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272435"/>
            <a:ext cx="8208964" cy="1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5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思考題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179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算法模型：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dp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用來存放長度爲</a:t>
            </a:r>
            <a:r>
              <a:rPr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的棒對應的最大武力值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遞歸搜索組成長度爲</a:t>
            </a:r>
            <a:r>
              <a:rPr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len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的棒的所有可能情况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注意搜索時，遞歸的出口，過程中計算最大武力值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4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思考題</a:t>
            </a:r>
            <a:r>
              <a:rPr lang="en-US" altLang="zh-CN" dirty="0"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4019CD-3D16-4591-A0C1-12E31A20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00" y="1055938"/>
            <a:ext cx="6683800" cy="54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7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599B4AEE-EFA7-4C00-83B4-17682743D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719" y="29264"/>
            <a:ext cx="8467725" cy="617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//sort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用法實例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#include&lt;iostream&gt;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#include&lt;vector&gt;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#include&lt;algorithm&gt;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包含頭文件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using namespace std;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std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命名空間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typedef struct </a:t>
            </a:r>
            <a:r>
              <a:rPr kumimoji="1"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kumimoji="1"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定義結構體</a:t>
            </a:r>
            <a:endParaRPr kumimoji="1"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val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}node;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bool great(node a, node b)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kumimoji="1" lang="en-US" altLang="zh-CN" sz="16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a.val</a:t>
            </a:r>
            <a:r>
              <a:rPr kumimoji="1"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kumimoji="1" lang="en-US" altLang="zh-CN" sz="16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b.val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bool les(node a, node b)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kumimoji="1" lang="en-US" altLang="zh-CN" sz="16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a.val</a:t>
            </a:r>
            <a:r>
              <a:rPr kumimoji="1" lang="en-US" altLang="zh-CN" sz="1600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 </a:t>
            </a:r>
            <a:r>
              <a:rPr kumimoji="1" lang="en-US" altLang="zh-CN" sz="16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b.val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void print(vector&lt;node&gt; a)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size =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a.size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 (int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=0;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&lt;size;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cout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&lt;&lt; a[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val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&lt;&lt; ' ';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cout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&lt;&lt; </a:t>
            </a:r>
            <a:r>
              <a:rPr kumimoji="1"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endl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CBAC38-C1F1-4B5F-BCD0-35D19838376F}"/>
              </a:ext>
            </a:extLst>
          </p:cNvPr>
          <p:cNvSpPr/>
          <p:nvPr/>
        </p:nvSpPr>
        <p:spPr>
          <a:xfrm>
            <a:off x="4501581" y="29264"/>
            <a:ext cx="4572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main()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vector&lt;node&gt; 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vec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(4);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vec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[0].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val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3;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vec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[1].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val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2;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vec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[2].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val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1;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vec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[3].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val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5;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初始數據</a:t>
            </a:r>
            <a:endParaRPr kumimoji="1"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print(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vec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升序排列</a:t>
            </a:r>
            <a:endParaRPr kumimoji="1"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sort(</a:t>
            </a:r>
            <a:r>
              <a:rPr kumimoji="1" lang="en-US" altLang="zh-CN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vec.begin</a:t>
            </a:r>
            <a:r>
              <a:rPr kumimoji="1"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(),</a:t>
            </a:r>
            <a:r>
              <a:rPr kumimoji="1" lang="en-US" altLang="zh-CN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vec.end</a:t>
            </a:r>
            <a:r>
              <a:rPr kumimoji="1"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(),great);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print(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vec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// 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降序排列</a:t>
            </a:r>
            <a:endParaRPr kumimoji="1"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sort(</a:t>
            </a:r>
            <a:r>
              <a:rPr kumimoji="1" lang="en-US" altLang="zh-CN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vec.begin</a:t>
            </a:r>
            <a:r>
              <a:rPr kumimoji="1"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(), </a:t>
            </a:r>
            <a:r>
              <a:rPr kumimoji="1" lang="en-US" altLang="zh-CN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vec.end</a:t>
            </a:r>
            <a:r>
              <a:rPr kumimoji="1"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(),les); 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print(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vec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return 0;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CBEDFC-F36F-424E-9548-148166700478}"/>
              </a:ext>
            </a:extLst>
          </p:cNvPr>
          <p:cNvSpPr/>
          <p:nvPr/>
        </p:nvSpPr>
        <p:spPr>
          <a:xfrm>
            <a:off x="228600" y="6459404"/>
            <a:ext cx="5825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https://www.cnblogs.com/buanxu/p/12771502.html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7EE5AB-F189-47F1-8EAA-A378A7B740E4}"/>
              </a:ext>
            </a:extLst>
          </p:cNvPr>
          <p:cNvSpPr txBox="1"/>
          <p:nvPr/>
        </p:nvSpPr>
        <p:spPr>
          <a:xfrm>
            <a:off x="190703" y="6154213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函數更多用法：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CC6DAE-BE81-4D02-90E0-D06DED9E4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12" y="5252650"/>
            <a:ext cx="2488929" cy="12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思考題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7AD335-15A0-41F8-A47E-C65F0E058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57" y="1154536"/>
            <a:ext cx="6654685" cy="53954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0FDF59-3DD5-4636-A8FC-CFE608622C2D}"/>
              </a:ext>
            </a:extLst>
          </p:cNvPr>
          <p:cNvSpPr txBox="1"/>
          <p:nvPr/>
        </p:nvSpPr>
        <p:spPr>
          <a:xfrm>
            <a:off x="7861242" y="3716278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第四題貪心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第五題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134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主要內容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（一）經典問題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（二）數學問題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（三）數據結構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宋体" pitchFamily="2" charset="-122"/>
              </a:rPr>
              <a:t>（四）動態規劃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None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（五）其他技巧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6867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標準模板庫（</a:t>
            </a:r>
            <a:r>
              <a:rPr lang="en-US" altLang="zh-CN" dirty="0">
                <a:latin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標準模板庫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包含了隊列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(queen)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，棧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(stack)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，圖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(map)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，矢量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vector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，字符串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string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等模板。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ED1A26-C643-4178-A8EC-8983D591CA51}"/>
              </a:ext>
            </a:extLst>
          </p:cNvPr>
          <p:cNvSpPr/>
          <p:nvPr/>
        </p:nvSpPr>
        <p:spPr>
          <a:xfrm>
            <a:off x="1118191" y="2295505"/>
            <a:ext cx="76448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&lt;vector&gt;</a:t>
            </a:r>
            <a:endParaRPr lang="en-US" altLang="zh-CN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using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namespace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std;</a:t>
            </a:r>
          </a:p>
          <a:p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結構體定義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b;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unit(</a:t>
            </a:r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:a(</a:t>
            </a:r>
            <a:r>
              <a:rPr lang="en-US" altLang="zh-CN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), b(</a:t>
            </a:r>
            <a:r>
              <a:rPr lang="en-US" altLang="zh-CN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{}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構造函數，負責初始化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</a:p>
          <a:p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numbers;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定義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units;</a:t>
            </a:r>
          </a:p>
        </p:txBody>
      </p:sp>
    </p:spTree>
    <p:extLst>
      <p:ext uri="{BB962C8B-B14F-4D97-AF65-F5344CB8AC3E}">
        <p14:creationId xmlns:p14="http://schemas.microsoft.com/office/powerpoint/2010/main" val="30197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標準模板庫（</a:t>
            </a:r>
            <a:r>
              <a:rPr lang="en-US" altLang="zh-CN" dirty="0">
                <a:latin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8F8017-D3B7-45AD-948F-89815D8D1A05}"/>
              </a:ext>
            </a:extLst>
          </p:cNvPr>
          <p:cNvSpPr/>
          <p:nvPr/>
        </p:nvSpPr>
        <p:spPr>
          <a:xfrm>
            <a:off x="1014283" y="1464508"/>
            <a:ext cx="75758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pPr lvl="1"/>
            <a:r>
              <a:rPr lang="en-US" altLang="zh-CN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a(1, 2);</a:t>
            </a:r>
          </a:p>
          <a:p>
            <a:pPr lvl="1"/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units.push_back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(a);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在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最後添加一個元素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units.erase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units.begin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删除第一個元素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units.clear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清空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</a:t>
            </a:r>
            <a:endParaRPr lang="en-US" altLang="zh-CN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units.push_back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(*(</a:t>
            </a:r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(3,4)));</a:t>
            </a:r>
          </a:p>
          <a:p>
            <a:pPr lvl="1"/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units.front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返回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第一個元素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units.back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返回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最後一個元素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units.insert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units.begin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  <a:r>
              <a:rPr lang="en-US" altLang="zh-CN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1, *(</a:t>
            </a:r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(5, 6))); 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在第一個元素之後插入一個元素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units.clear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清空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中的元素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units.empty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判斷</a:t>
            </a:r>
            <a:r>
              <a:rPr lang="en-US" altLang="zh-CN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units</a:t>
            </a:r>
            <a:r>
              <a:rPr lang="zh-CN" altLang="en-US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是否爲空</a:t>
            </a:r>
            <a:endParaRPr lang="zh-CN" altLang="en-US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0;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14132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標準模板庫（</a:t>
            </a:r>
            <a:r>
              <a:rPr lang="en-US" altLang="zh-CN" dirty="0">
                <a:latin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C2483E-2815-4F85-A44F-113614AB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533" y="5574076"/>
            <a:ext cx="2390476" cy="12190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87875C9-71C0-4DB4-9CC3-01C8D5548315}"/>
              </a:ext>
            </a:extLst>
          </p:cNvPr>
          <p:cNvSpPr/>
          <p:nvPr/>
        </p:nvSpPr>
        <p:spPr>
          <a:xfrm>
            <a:off x="27505" y="948690"/>
            <a:ext cx="52887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&lt;iostream&gt;</a:t>
            </a:r>
            <a:endParaRPr lang="en-US" altLang="zh-CN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&lt;string&gt;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using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namespace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std;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 {</a:t>
            </a:r>
          </a:p>
          <a:p>
            <a:pPr lvl="1"/>
            <a:r>
              <a:rPr lang="en-US" altLang="zh-CN" sz="16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定義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對象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</a:t>
            </a:r>
            <a:endParaRPr lang="en-US" altLang="zh-CN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&gt;&gt;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en-US" altLang="zh-CN" sz="1600" b="1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輸入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str[] =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"test"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 = str;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字符數組對其賦值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+=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'c'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末尾添加一個字符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 +=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"string"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末尾添加一個字符串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 =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"class"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 += b;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末尾添加一個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對象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 =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"Two"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(a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b)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判斷字符串是否相同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a;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(a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&lt;=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b)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判斷字符串大小關係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a;</a:t>
            </a:r>
          </a:p>
          <a:p>
            <a:pPr lvl="1"/>
            <a:r>
              <a:rPr lang="en-US" altLang="zh-CN" sz="16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 =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600" b="1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endParaRPr lang="en-US" altLang="zh-CN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en-US" altLang="zh-CN" sz="1600" b="1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輸出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"%s\n"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c.c_str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en-US" altLang="zh-CN" sz="1600" b="1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輸出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endParaRPr lang="zh-CN" altLang="en-US" sz="1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1A4B53-0667-444A-ABA0-972A19726730}"/>
              </a:ext>
            </a:extLst>
          </p:cNvPr>
          <p:cNvSpPr/>
          <p:nvPr/>
        </p:nvSpPr>
        <p:spPr>
          <a:xfrm>
            <a:off x="4435550" y="948690"/>
            <a:ext cx="479790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c.erase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(1, 3);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删除從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c[1]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到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c[3]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的字符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c.size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遍歷字符串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char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 = c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lvl="1"/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在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中查找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字符串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d =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600" b="1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abcdef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e =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600" b="1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cde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startPos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pos =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d.find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(e,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startPos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lvl="1"/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在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字符串中下標爲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2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的位置開始插入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字符串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 =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"AAAA"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g = 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"BBB"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f.insert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(2, g);</a:t>
            </a: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 </a:t>
            </a:r>
            <a:r>
              <a:rPr lang="en-US" altLang="zh-CN" sz="1600" b="1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0;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374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標準模板庫（</a:t>
            </a:r>
            <a:r>
              <a:rPr lang="en-US" altLang="zh-CN" dirty="0">
                <a:latin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4E7111-B716-4476-B15C-713058C5A437}"/>
              </a:ext>
            </a:extLst>
          </p:cNvPr>
          <p:cNvSpPr/>
          <p:nvPr/>
        </p:nvSpPr>
        <p:spPr>
          <a:xfrm>
            <a:off x="1334771" y="904848"/>
            <a:ext cx="6477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600" b="1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stdio.h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</a:t>
            </a:r>
            <a:endParaRPr lang="en-US" altLang="zh-CN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&lt;algorithm&gt;</a:t>
            </a:r>
            <a:endParaRPr lang="en-US" altLang="zh-CN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using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namespace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std;</a:t>
            </a:r>
          </a:p>
          <a:p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cmp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	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定義排序規則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 </a:t>
            </a:r>
            <a:r>
              <a:rPr lang="en-US" altLang="zh-CN" sz="1600" b="1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 {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[10] = { 1,5,4,2,7,3,6 };</a:t>
            </a: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sort(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+ 7);	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默認從小到大排序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nn-NO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7; i++) {</a:t>
            </a: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"%d 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]);</a:t>
            </a: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putchar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'\n'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lvl="1"/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buf1[10] = { 1,5,4,2,7,3,6 };</a:t>
            </a:r>
          </a:p>
          <a:p>
            <a:pPr lvl="1"/>
            <a:r>
              <a:rPr lang="en-US" altLang="zh-CN" sz="1600" b="1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sort(buf1, buf1 + 7, </a:t>
            </a:r>
            <a:r>
              <a:rPr lang="en-US" altLang="zh-CN" sz="1600" b="1" dirty="0" err="1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cmp</a:t>
            </a:r>
            <a:r>
              <a:rPr lang="en-US" altLang="zh-CN" sz="1600" b="1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6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自定義從大到小排序</a:t>
            </a:r>
            <a:endParaRPr lang="zh-CN" altLang="en-US" sz="16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nn-NO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7; i++) {</a:t>
            </a: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"%d "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buf1[</a:t>
            </a:r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]);</a:t>
            </a:r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lvl="1"/>
            <a:r>
              <a:rPr lang="en-US" altLang="zh-CN" sz="16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putchar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600" b="1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'\n'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lvl="1"/>
            <a:r>
              <a:rPr lang="en-US" altLang="zh-CN" sz="16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0;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A9C303-A42D-47E0-9E1B-701D27EE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140" y="5596009"/>
            <a:ext cx="2295238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9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考試規劃與心態策略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CA049EF-FE6F-4F5F-9D43-64CCC034E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1146175"/>
            <a:ext cx="8208963" cy="579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 marL="457200" indent="-457200"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大作業與複習的時間規劃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以複習爲主。不管是想推遲到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號還是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號交，都希望儘快地投入到複習中。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考試心態與策略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1.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第一次參加上機考試，考前模擬很重要。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2.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考試總共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道題，考試中切忌每道題稍微一看不懂就急著跳過，萬一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道題都看不懂，心態就會亂。導致一些認真想想就能做出來的題目也不會做了。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3.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考前每天刷一兩道題目保持手感。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5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762000"/>
          </a:xfrm>
          <a:noFill/>
        </p:spPr>
        <p:txBody>
          <a:bodyPr/>
          <a:lstStyle/>
          <a:p>
            <a:pPr eaLnBrk="1" fontAlgn="ctr" hangingPunct="1"/>
            <a:r>
              <a:rPr lang="zh-CN" altLang="en-US" dirty="0">
                <a:latin typeface="Times New Roman" panose="02020603050405020304" pitchFamily="18" charset="0"/>
              </a:rPr>
              <a:t>排序實例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79425" y="1146175"/>
            <a:ext cx="8208963" cy="367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1pPr>
            <a:lvl2pPr marL="896938" indent="-417513" defTabSz="85090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itchFamily="34" charset="-122"/>
                <a:ea typeface="Arial Unicode MS" pitchFamily="34" charset="-122"/>
              </a:defRPr>
            </a:lvl2pPr>
            <a:lvl3pPr marL="1143000" indent="-228600" defTabSz="8509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3pPr>
            <a:lvl4pPr marL="1600200" indent="-228600" defTabSz="8509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itchFamily="34" charset="-122"/>
                <a:ea typeface="Arial Unicode MS" pitchFamily="34" charset="-122"/>
              </a:defRPr>
            </a:lvl4pPr>
            <a:lvl5pPr marL="2057400" indent="-228600" defTabSz="8509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5pPr>
            <a:lvl6pPr marL="25146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6pPr>
            <a:lvl7pPr marL="29718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7pPr>
            <a:lvl8pPr marL="34290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8pPr>
            <a:lvl9pPr marL="3886200" indent="-228600" defTabSz="850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defRPr>
            </a:lvl9pPr>
          </a:lstStyle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年秋）撲克牌有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種花色：黑桃♠（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Spade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）、紅心♥（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Heart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）、梅花♣（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Club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）、方塊♦（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Diamond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）。每種花色有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張牌，編號從小到大爲：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A,2,3,4,5,6,7,8,9,10,J,Q,K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對于一個撲克牌堆，定義以下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種操作命令：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1)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添加（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Append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）：添加一張撲克牌到牌堆的底部。如命令“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Append Club Q”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表示添加一張梅花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到牌堆的底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部。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2)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抽取（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Extract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）：從牌堆中抽取某種花色的所有牌，按照編號從小到大進行排序，幷放到牌堆的頂部。如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命令“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Extract Heart”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表示抽取所有紅心牌，排序之後放到牌堆的頂部。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3)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反轉（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Revert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）：使整個牌堆逆序。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4)	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彈出（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Pop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）：如果牌堆非空，則除去牌堆頂部的第一張牌；如果牌堆爲空，則不進行操作。</a:t>
            </a:r>
          </a:p>
          <a:p>
            <a:pPr>
              <a:buNone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初始時牌堆爲空。輸入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個操作命令（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1 ≤ n ≤1000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），請問最終牌堆的頂部是什麽牌？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注意：每種花色和編號的牌數量不限。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輸入：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第一行輸入一個整數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，表示命令的數量。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接下來的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行，每一行輸入一個命令。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輸出：</a:t>
            </a:r>
          </a:p>
          <a:p>
            <a:pPr>
              <a:buNone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   輸出共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行。如果最終牌堆爲空，輸出“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null”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；如果最終牌堆非空，輸出牌堆頂部的牌的花色和編號（字母或數字），用空格分隔，幷注意字母的大小寫。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13" y="4912822"/>
            <a:ext cx="7750175" cy="194517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AABCB7-AC1F-4606-8E11-490E04F4AA5A}"/>
              </a:ext>
            </a:extLst>
          </p:cNvPr>
          <p:cNvSpPr/>
          <p:nvPr/>
        </p:nvSpPr>
        <p:spPr bwMode="auto">
          <a:xfrm>
            <a:off x="704137" y="2180868"/>
            <a:ext cx="7984251" cy="4547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951983"/>
      </p:ext>
    </p:extLst>
  </p:cSld>
  <p:clrMapOvr>
    <a:masterClrMapping/>
  </p:clrMapOvr>
</p:sld>
</file>

<file path=ppt/theme/theme1.xml><?xml version="1.0" encoding="utf-8"?>
<a:theme xmlns:a="http://schemas.openxmlformats.org/drawingml/2006/main" name="ipc">
  <a:themeElements>
    <a:clrScheme name="ip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p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6600"/>
          </a:solidFill>
          <a:prstDash val="solid"/>
          <a:round/>
          <a:headEnd type="none" w="med" len="med"/>
          <a:tailEnd type="stealth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6600"/>
          </a:solidFill>
          <a:prstDash val="solid"/>
          <a:round/>
          <a:headEnd type="none" w="med" len="med"/>
          <a:tailEnd type="stealth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i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p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pc">
  <a:themeElements>
    <a:clrScheme name="ip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p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6600"/>
          </a:solidFill>
          <a:prstDash val="solid"/>
          <a:round/>
          <a:headEnd type="none" w="med" len="med"/>
          <a:tailEnd type="stealth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6600"/>
          </a:solidFill>
          <a:prstDash val="solid"/>
          <a:round/>
          <a:headEnd type="none" w="med" len="med"/>
          <a:tailEnd type="stealth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i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p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19325</TotalTime>
  <Words>14871</Words>
  <Application>Microsoft Office PowerPoint</Application>
  <PresentationFormat>화면 슬라이드 쇼(4:3)</PresentationFormat>
  <Paragraphs>1160</Paragraphs>
  <Slides>86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86</vt:i4>
      </vt:variant>
    </vt:vector>
  </HeadingPairs>
  <TitlesOfParts>
    <vt:vector size="99" baseType="lpstr">
      <vt:lpstr>Arial Unicode MS</vt:lpstr>
      <vt:lpstr>等线</vt:lpstr>
      <vt:lpstr>宋体</vt:lpstr>
      <vt:lpstr>新宋体</vt:lpstr>
      <vt:lpstr>楷体_GB2312</vt:lpstr>
      <vt:lpstr>黑体</vt:lpstr>
      <vt:lpstr>Arial</vt:lpstr>
      <vt:lpstr>Cambria Math</vt:lpstr>
      <vt:lpstr>Comic Sans MS</vt:lpstr>
      <vt:lpstr>Consolas</vt:lpstr>
      <vt:lpstr>Times New Roman</vt:lpstr>
      <vt:lpstr>ipc</vt:lpstr>
      <vt:lpstr>1_ipc</vt:lpstr>
      <vt:lpstr>程序設計基礎 Fundamental of Programming</vt:lpstr>
      <vt:lpstr>考試安排</vt:lpstr>
      <vt:lpstr>教學大綱</vt:lpstr>
      <vt:lpstr>主要內容</vt:lpstr>
      <vt:lpstr>經典問題——排序</vt:lpstr>
      <vt:lpstr>例題一</vt:lpstr>
      <vt:lpstr>PowerPoint 프레젠테이션</vt:lpstr>
      <vt:lpstr>PowerPoint 프레젠테이션</vt:lpstr>
      <vt:lpstr>排序實例</vt:lpstr>
      <vt:lpstr>思考題1</vt:lpstr>
      <vt:lpstr>經典問題-日期計算</vt:lpstr>
      <vt:lpstr>例題二</vt:lpstr>
      <vt:lpstr>PowerPoint 프레젠테이션</vt:lpstr>
      <vt:lpstr>PowerPoint 프레젠테이션</vt:lpstr>
      <vt:lpstr>思考題1</vt:lpstr>
      <vt:lpstr>思考題2</vt:lpstr>
      <vt:lpstr>經典問題-排版題</vt:lpstr>
      <vt:lpstr>例題三</vt:lpstr>
      <vt:lpstr>例題三</vt:lpstr>
      <vt:lpstr>PowerPoint 프레젠테이션</vt:lpstr>
      <vt:lpstr>PowerPoint 프레젠테이션</vt:lpstr>
      <vt:lpstr>例題四</vt:lpstr>
      <vt:lpstr>例題四</vt:lpstr>
      <vt:lpstr>PowerPoint 프레젠테이션</vt:lpstr>
      <vt:lpstr>PowerPoint 프레젠테이션</vt:lpstr>
      <vt:lpstr>PowerPoint 프레젠테이션</vt:lpstr>
      <vt:lpstr>經典問題-查找</vt:lpstr>
      <vt:lpstr>例題五</vt:lpstr>
      <vt:lpstr>例題五</vt:lpstr>
      <vt:lpstr>PowerPoint 프레젠테이션</vt:lpstr>
      <vt:lpstr>PowerPoint 프레젠테이션</vt:lpstr>
      <vt:lpstr>主要內容</vt:lpstr>
      <vt:lpstr>數學問題-進制轉換</vt:lpstr>
      <vt:lpstr>例題六</vt:lpstr>
      <vt:lpstr>例題六</vt:lpstr>
      <vt:lpstr>PowerPoint 프레젠테이션</vt:lpstr>
      <vt:lpstr>PowerPoint 프레젠테이션</vt:lpstr>
      <vt:lpstr>思考題一</vt:lpstr>
      <vt:lpstr>思考題一</vt:lpstr>
      <vt:lpstr>數學問題一素數篩法</vt:lpstr>
      <vt:lpstr>例題七</vt:lpstr>
      <vt:lpstr>PowerPoint 프레젠테이션</vt:lpstr>
      <vt:lpstr>PowerPoint 프레젠테이션</vt:lpstr>
      <vt:lpstr>思考題</vt:lpstr>
      <vt:lpstr>數學問題-離散數學</vt:lpstr>
      <vt:lpstr>例題八</vt:lpstr>
      <vt:lpstr>例題八</vt:lpstr>
      <vt:lpstr>主要內容</vt:lpstr>
      <vt:lpstr>數據結構</vt:lpstr>
      <vt:lpstr>例題九</vt:lpstr>
      <vt:lpstr>例題九</vt:lpstr>
      <vt:lpstr>例題九</vt:lpstr>
      <vt:lpstr>例題九</vt:lpstr>
      <vt:lpstr>例題九</vt:lpstr>
      <vt:lpstr>例題九</vt:lpstr>
      <vt:lpstr>例題九</vt:lpstr>
      <vt:lpstr>例題九</vt:lpstr>
      <vt:lpstr>思考題1</vt:lpstr>
      <vt:lpstr>思考題2</vt:lpstr>
      <vt:lpstr>思考題3</vt:lpstr>
      <vt:lpstr>主要內容</vt:lpstr>
      <vt:lpstr>動態規劃</vt:lpstr>
      <vt:lpstr>例題十</vt:lpstr>
      <vt:lpstr>例題十</vt:lpstr>
      <vt:lpstr>例題十</vt:lpstr>
      <vt:lpstr>最長遞增子序列（LIS）</vt:lpstr>
      <vt:lpstr>最長遞增子序列（LIS）</vt:lpstr>
      <vt:lpstr>最長遞增子序列（LIS）</vt:lpstr>
      <vt:lpstr>例題十一-攔截導彈</vt:lpstr>
      <vt:lpstr>例題十一-攔截導彈</vt:lpstr>
      <vt:lpstr>PowerPoint 프레젠테이션</vt:lpstr>
      <vt:lpstr>最長公共子串（LCS）</vt:lpstr>
      <vt:lpstr>最長公共子串（LCS）</vt:lpstr>
      <vt:lpstr>例題十二-最長公共子串</vt:lpstr>
      <vt:lpstr>PowerPoint 프레젠테이션</vt:lpstr>
      <vt:lpstr>思考題1</vt:lpstr>
      <vt:lpstr>思考題1</vt:lpstr>
      <vt:lpstr>思考題1</vt:lpstr>
      <vt:lpstr>思考題2</vt:lpstr>
      <vt:lpstr>思考題3</vt:lpstr>
      <vt:lpstr>主要內容</vt:lpstr>
      <vt:lpstr>標準模板庫（STL）</vt:lpstr>
      <vt:lpstr>標準模板庫（STL）</vt:lpstr>
      <vt:lpstr>標準模板庫（STL）</vt:lpstr>
      <vt:lpstr>標準模板庫（STL）</vt:lpstr>
      <vt:lpstr>考試規劃與心態策略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思考题（1）</dc:title>
  <dc:creator>Windows User</dc:creator>
  <cp:lastModifiedBy>Terry C.</cp:lastModifiedBy>
  <cp:revision>406</cp:revision>
  <dcterms:created xsi:type="dcterms:W3CDTF">2019-12-04T07:04:49Z</dcterms:created>
  <dcterms:modified xsi:type="dcterms:W3CDTF">2023-12-26T02:47:47Z</dcterms:modified>
</cp:coreProperties>
</file>